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1" r:id="rId2"/>
    <p:sldId id="293" r:id="rId3"/>
    <p:sldId id="274" r:id="rId4"/>
    <p:sldId id="283" r:id="rId5"/>
    <p:sldId id="284" r:id="rId6"/>
    <p:sldId id="285" r:id="rId7"/>
    <p:sldId id="286" r:id="rId8"/>
    <p:sldId id="292" r:id="rId9"/>
    <p:sldId id="287" r:id="rId10"/>
    <p:sldId id="294" r:id="rId11"/>
    <p:sldId id="289" r:id="rId12"/>
    <p:sldId id="2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riépy, Nicolas" initials="GN" lastIdx="0" clrIdx="0">
    <p:extLst>
      <p:ext uri="{19B8F6BF-5375-455C-9EA6-DF929625EA0E}">
        <p15:presenceInfo xmlns:p15="http://schemas.microsoft.com/office/powerpoint/2012/main" userId="S-1-5-21-66081788-462978661-1268862865-2047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17001" autoAdjust="0"/>
    <p:restoredTop sz="86395" autoAdjust="0"/>
  </p:normalViewPr>
  <p:slideViewPr>
    <p:cSldViewPr snapToGrid="0" snapToObjects="1">
      <p:cViewPr>
        <p:scale>
          <a:sx n="75" d="100"/>
          <a:sy n="75" d="100"/>
        </p:scale>
        <p:origin x="1290" y="612"/>
      </p:cViewPr>
      <p:guideLst/>
    </p:cSldViewPr>
  </p:slideViewPr>
  <p:outlineViewPr>
    <p:cViewPr>
      <p:scale>
        <a:sx n="33" d="100"/>
        <a:sy n="33" d="100"/>
      </p:scale>
      <p:origin x="0" y="-711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3C0CC-F2B7-4973-915D-8A3EDCADC664}" type="datetimeFigureOut">
              <a:rPr lang="en-CA" smtClean="0"/>
              <a:t>2021-09-23</a:t>
            </a:fld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E0250-7C4E-417D-822C-A2AE1C7485B8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9729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82460-7193-E041-84FB-DBDD74EEDD01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6F732-00F6-2D40-9C23-8FCFB28E1E6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87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6F732-00F6-2D40-9C23-8FCFB28E1E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1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2300" y="3762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3664634"/>
            <a:ext cx="5486400" cy="4336366"/>
          </a:xfrm>
        </p:spPr>
        <p:txBody>
          <a:bodyPr/>
          <a:lstStyle/>
          <a:p>
            <a:pPr marL="171450" indent="-171450">
              <a:spcAft>
                <a:spcPts val="400"/>
              </a:spcAft>
              <a:buClr>
                <a:srgbClr val="C00000"/>
              </a:buClr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EA29D-C225-47AA-92C5-75A00AA6299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2034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(Canadian Council on Geomatics Annual General Meeting)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6F732-00F6-2D40-9C23-8FCFB28E1E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67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6F732-00F6-2D40-9C23-8FCFB28E1E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6F732-00F6-2D40-9C23-8FCFB28E1E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30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A8D66F-FD10-5C4A-BBB5-CFFE797628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7D5A3-287B-C64E-8E26-AE388B017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008994"/>
            <a:ext cx="11401327" cy="1197286"/>
          </a:xfrm>
          <a:prstGeom prst="rect">
            <a:avLst/>
          </a:prstGeom>
        </p:spPr>
        <p:txBody>
          <a:bodyPr lIns="0" bIns="0" anchor="b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7AFF37-CE3A-B742-A62F-2A3257140A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5206280"/>
            <a:ext cx="10158560" cy="508720"/>
          </a:xfrm>
        </p:spPr>
        <p:txBody>
          <a:bodyPr lIns="45720" anchor="b" anchorCtr="0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287338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03275" indent="0">
              <a:buFontTx/>
              <a:buNone/>
              <a:defRPr/>
            </a:lvl4pPr>
            <a:lvl5pPr marL="103187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3704972-F9E9-DB47-A0A1-6F9693EB0A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900" y="5829300"/>
            <a:ext cx="5753100" cy="358775"/>
          </a:xfrm>
        </p:spPr>
        <p:txBody>
          <a:bodyPr lIns="64008" anchor="b" anchorCtr="0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 marL="287338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03275" indent="0">
              <a:buFontTx/>
              <a:buNone/>
              <a:defRPr/>
            </a:lvl4pPr>
            <a:lvl5pPr marL="1031875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685859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9CBD6-6F33-9544-91D3-41D9053A0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6CFC8-7F2F-7B4A-A59F-19560AF22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3B950-23A4-5442-892C-8F5AC695B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2A13-03F8-C048-B959-2E6A5B43C267}" type="datetime1">
              <a:rPr lang="en-CA" smtClean="0"/>
              <a:t>2021-09-23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CD722-331D-A348-8A4A-68C860AD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85E9F-F76A-BA45-B335-B23A8FA6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2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FBDE30-B1C7-F444-9771-4D706FC3D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2CD90-D02E-0845-80F4-B0E3C128D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709C4-970A-AF4D-BB35-9E4704CE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6B955-1AEC-724D-A0DC-4EB48B6B0BF5}" type="datetime1">
              <a:rPr lang="en-CA" smtClean="0"/>
              <a:t>2021-09-23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DEA36-E50F-214A-9BE6-F2771BDD8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3C2FA-514D-FE42-873C-87F607D4B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86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 Page (end 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22BC4C-F9E8-B14F-8C95-DB683A19BF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2715"/>
            <a:ext cx="12179300" cy="6852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0C258D-5A79-C944-81BF-30E24854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816003"/>
            <a:ext cx="11391900" cy="331033"/>
          </a:xfrm>
        </p:spPr>
        <p:txBody>
          <a:bodyPr>
            <a:normAutofit/>
          </a:bodyPr>
          <a:lstStyle>
            <a:lvl1pPr algn="ctr"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B6DB3-9FF4-0641-88EC-A7BCD153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58C0-6DDE-9444-BC31-866ED9DFCD8E}" type="datetime1">
              <a:rPr lang="en-CA" smtClean="0"/>
              <a:pPr/>
              <a:t>2021-09-23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B688D-69C3-804F-8F9F-2502C79E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58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1D64-2AF1-FE48-B966-37A28A3E5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6" y="457200"/>
            <a:ext cx="11269133" cy="990600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8157B-3149-DD49-AF6E-204756CE2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5" y="1600200"/>
            <a:ext cx="11269133" cy="4229100"/>
          </a:xfrm>
        </p:spPr>
        <p:txBody>
          <a:bodyPr/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C05DD-EAA5-B24D-8EA6-F46C0A3C5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1579F-7A5D-6E47-A18A-1CD522654756}" type="datetime1">
              <a:rPr lang="en-CA" smtClean="0"/>
              <a:t>2021-09-23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E7F5F-554C-0B4B-ADBF-FF4491720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84EDA-04A7-A74E-8A86-C2A68219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56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1071-EAD7-2142-9E61-767469E34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76263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96C5B-016D-C54F-9A6E-0A79A4CE2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32730"/>
            <a:ext cx="10515600" cy="1500187"/>
          </a:xfrm>
        </p:spPr>
        <p:txBody>
          <a:bodyPr anchor="t" anchorCtr="1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2A8EB-B554-EA44-94DE-06559413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6039D-FA2F-F446-B515-A25EA0F25CD4}" type="datetime1">
              <a:rPr lang="en-CA" smtClean="0"/>
              <a:t>2021-09-23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B3A6A-A61C-6B49-A093-4D6D4B74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87156-1B62-FF4E-96AA-FF576F5C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63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F02A-4F51-E644-8B2B-31C6F597B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990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3D98B-14A6-2B46-A93E-4BC72CD19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1816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DBDA5-30F9-ED40-BA26-391713454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0127" y="1600200"/>
            <a:ext cx="51816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E26D5-FB56-984C-8394-E70D35274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990A-28E2-2241-82B9-77C01C864E0E}" type="datetime1">
              <a:rPr lang="en-CA" smtClean="0"/>
              <a:t>2021-09-23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C6652-EF52-B446-88CA-29FB7E22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625CD-903C-3743-9541-67483A04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0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1294-1363-054E-8DCD-CB664EF77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199"/>
            <a:ext cx="11270721" cy="9906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6DDB2-303F-784C-B377-925EEDAD3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4FAFF-5E82-6B48-AF85-FD48AEE39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424112"/>
            <a:ext cx="5157787" cy="32824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AD9F4C-27A7-0C49-8E62-C87DDF948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4733" y="16002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12F80-5872-0B43-B7B6-ABD5D1318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4733" y="2424112"/>
            <a:ext cx="5183188" cy="32824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1E9EF0-219D-DC4F-B9E2-6D048D9CE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CBA0-B8BE-454E-9320-1397925DEF46}" type="datetime1">
              <a:rPr lang="en-CA" smtClean="0"/>
              <a:t>2021-09-23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7A6FEA-DEE0-D744-A158-CB0B632F8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15E0DB-5C91-584F-A15F-D5B2D547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0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B0246-A0AF-BF4B-B83B-CEE81161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9906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A7C7DD-7FD8-0E41-96C0-E2F47CDE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398DA-F13D-9644-8FFD-469E8B6CEC02}" type="datetime1">
              <a:rPr lang="en-CA" smtClean="0"/>
              <a:t>2021-09-23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3B0FB-BFC2-BD44-9A8D-9E3AB81A6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4269A-EC65-C948-9444-AD4FE217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8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926709-8B13-314E-B328-9E8351BC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6AF57-68DC-5241-AA7B-E116E226E515}" type="datetime1">
              <a:rPr lang="en-CA" smtClean="0"/>
              <a:t>2021-09-23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70B8A-E4B2-DD42-8DBE-FA1DC54B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34D57-9D7F-3B42-B3FC-5D1C1139C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6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E635-6006-B247-9A7F-55383676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314825" cy="990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88129-AEC9-4942-BFD3-CB2BEC0C1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457200"/>
            <a:ext cx="5645727" cy="524933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3032AB-8D1A-2546-B6D8-ECA4542D1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600199"/>
            <a:ext cx="5232400" cy="410633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84573-3786-904C-BEAB-7308549D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7373-5A5E-4B47-A8E3-F30B8EF2A23E}" type="datetime1">
              <a:rPr lang="en-CA" smtClean="0"/>
              <a:t>2021-09-23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72E8E-04A5-3D45-8663-18FE598F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5C7B5-FD8E-414B-BC7D-783D731E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41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F53D-A5AC-AD43-8D7E-A0962CCE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39267" cy="990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FDC009-9B3E-C14C-916B-507E998B9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201"/>
            <a:ext cx="5350932" cy="52577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49DF-19BD-214E-8E6F-6C05ACB93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5139267" cy="411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ED602-E4B9-3049-8CF0-B312A1FB2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4C1F-7783-E041-9472-24F46D16163B}" type="datetime1">
              <a:rPr lang="en-CA" smtClean="0"/>
              <a:t>2021-09-23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D2C96-46AB-A04E-B81B-D32C1664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9A2C6-E43C-CF4A-A96C-7FE7A095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2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3B48FE-F5F4-E649-BB71-35FD0D44F65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523" y="858"/>
            <a:ext cx="12185902" cy="685628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849F5-151E-204E-9BB8-946F1AC58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112776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E13F5-06DF-D74C-AD90-5506E0F76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40475"/>
            <a:ext cx="101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8858C0-6DDE-9444-BC31-866ED9DFCD8E}" type="datetime1">
              <a:rPr lang="en-CA" smtClean="0"/>
              <a:pPr/>
              <a:t>2021-09-23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ECFE335-690C-D344-B45B-49DDA88CE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67933" y="6340475"/>
            <a:ext cx="360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57F95FF-DFDB-A547-BB18-138C33CA3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600" cy="990599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53303-3C57-8046-9232-D2E7A9E7D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4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95A67B-D0FE-F448-80B1-1191BC67A3E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7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0" hangingPunct="1">
        <a:lnSpc>
          <a:spcPct val="90000"/>
        </a:lnSpc>
        <a:spcBef>
          <a:spcPts val="1000"/>
        </a:spcBef>
        <a:buSzPct val="70000"/>
        <a:buFontTx/>
        <a:buBlip>
          <a:blip r:embed="rId15"/>
        </a:buBlip>
        <a:tabLst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5138" indent="-177800" algn="l" defTabSz="914400" rtl="0" eaLnBrk="1" latinLnBrk="0" hangingPunct="1">
        <a:lnSpc>
          <a:spcPct val="90000"/>
        </a:lnSpc>
        <a:spcBef>
          <a:spcPts val="500"/>
        </a:spcBef>
        <a:buSzPct val="65000"/>
        <a:buFontTx/>
        <a:buBlip>
          <a:blip r:embed="rId15"/>
        </a:buBlip>
        <a:tabLst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4538" indent="-169863" algn="l" defTabSz="914400" rtl="0" eaLnBrk="1" latinLnBrk="0" hangingPunct="1">
        <a:lnSpc>
          <a:spcPct val="90000"/>
        </a:lnSpc>
        <a:spcBef>
          <a:spcPts val="500"/>
        </a:spcBef>
        <a:buSzPct val="55000"/>
        <a:buFontTx/>
        <a:buBlip>
          <a:blip r:embed="rId15"/>
        </a:buBlip>
        <a:tabLst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73138" indent="-169863" algn="l" defTabSz="914400" rtl="0" eaLnBrk="1" latinLnBrk="0" hangingPunct="1">
        <a:lnSpc>
          <a:spcPct val="90000"/>
        </a:lnSpc>
        <a:spcBef>
          <a:spcPts val="500"/>
        </a:spcBef>
        <a:buClr>
          <a:srgbClr val="5B86AD"/>
        </a:buClr>
        <a:buSzPct val="11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01738" indent="-169863" algn="l" defTabSz="914400" rtl="0" eaLnBrk="1" latinLnBrk="0" hangingPunct="1">
        <a:lnSpc>
          <a:spcPct val="90000"/>
        </a:lnSpc>
        <a:spcBef>
          <a:spcPts val="500"/>
        </a:spcBef>
        <a:buClr>
          <a:srgbClr val="5B86AD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5" orient="horz" userDrawn="1">
          <p15:clr>
            <a:srgbClr val="F26B43"/>
          </p15:clr>
        </p15:guide>
        <p15:guide id="6" orient="horz" pos="4320" userDrawn="1">
          <p15:clr>
            <a:srgbClr val="F26B43"/>
          </p15:clr>
        </p15:guide>
        <p15:guide id="7" orient="horz" pos="3672" userDrawn="1">
          <p15:clr>
            <a:srgbClr val="F26B43"/>
          </p15:clr>
        </p15:guide>
        <p15:guide id="8" orient="horz" pos="288" userDrawn="1">
          <p15:clr>
            <a:srgbClr val="F26B43"/>
          </p15:clr>
        </p15:guide>
        <p15:guide id="9" pos="288" userDrawn="1">
          <p15:clr>
            <a:srgbClr val="F26B43"/>
          </p15:clr>
        </p15:guide>
        <p15:guide id="10" pos="7392" userDrawn="1">
          <p15:clr>
            <a:srgbClr val="F26B43"/>
          </p15:clr>
        </p15:guide>
        <p15:guide id="11" pos="7680" userDrawn="1">
          <p15:clr>
            <a:srgbClr val="F26B43"/>
          </p15:clr>
        </p15:guide>
        <p15:guide id="12" orient="horz" pos="912" userDrawn="1">
          <p15:clr>
            <a:srgbClr val="F26B43"/>
          </p15:clr>
        </p15:guide>
        <p15:guide id="13" orient="horz" pos="1008" userDrawn="1">
          <p15:clr>
            <a:srgbClr val="F26B43"/>
          </p15:clr>
        </p15:guide>
        <p15:guide id="14" orient="horz" pos="3600" userDrawn="1">
          <p15:clr>
            <a:srgbClr val="F26B43"/>
          </p15:clr>
        </p15:guide>
        <p15:guide id="15" orient="horz" pos="4224" userDrawn="1">
          <p15:clr>
            <a:srgbClr val="F26B43"/>
          </p15:clr>
        </p15:guide>
        <p15:guide id="16" pos="2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nb.socrata.com/" TargetMode="External"/><Relationship Id="rId3" Type="http://schemas.openxmlformats.org/officeDocument/2006/relationships/hyperlink" Target="https://open.alberta.ca/opendata" TargetMode="External"/><Relationship Id="rId7" Type="http://schemas.openxmlformats.org/officeDocument/2006/relationships/hyperlink" Target="https://data.novascotia.ca/" TargetMode="External"/><Relationship Id="rId12" Type="http://schemas.openxmlformats.org/officeDocument/2006/relationships/image" Target="../media/image34.png"/><Relationship Id="rId2" Type="http://schemas.openxmlformats.org/officeDocument/2006/relationships/hyperlink" Target="https://data.gov.bc.c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.yukon.ca/data" TargetMode="External"/><Relationship Id="rId11" Type="http://schemas.openxmlformats.org/officeDocument/2006/relationships/hyperlink" Target="https://www.geomatics.gov.nt.ca/" TargetMode="External"/><Relationship Id="rId5" Type="http://schemas.openxmlformats.org/officeDocument/2006/relationships/hyperlink" Target="https://www.donneesquebec.ca/" TargetMode="External"/><Relationship Id="rId10" Type="http://schemas.openxmlformats.org/officeDocument/2006/relationships/hyperlink" Target="https://geoportal.gov.mb.ca/" TargetMode="External"/><Relationship Id="rId4" Type="http://schemas.openxmlformats.org/officeDocument/2006/relationships/hyperlink" Target="https://data.ontario.ca/" TargetMode="External"/><Relationship Id="rId9" Type="http://schemas.openxmlformats.org/officeDocument/2006/relationships/hyperlink" Target="https://data.princeedwardisland.ca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sdp-psdo.canada.ca/fr/psdo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ouvert.canada.ca/fr/donnees-ouvert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02E95-F717-CA4E-970C-9C8C0E67F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779" y="3238433"/>
            <a:ext cx="11401327" cy="119728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Canada </a:t>
            </a:r>
            <a:r>
              <a:rPr lang="fr-FR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Ouvert: Intégration de données ouvertes de multiples juridictions dans un portail </a:t>
            </a:r>
            <a:r>
              <a:rPr lang="fr-F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unique </a:t>
            </a:r>
            <a:endParaRPr lang="fr-CA" noProof="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91796-C463-DC4D-B178-932684729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712" y="4525840"/>
            <a:ext cx="10158560" cy="892420"/>
          </a:xfrm>
        </p:spPr>
        <p:txBody>
          <a:bodyPr>
            <a:noAutofit/>
          </a:bodyPr>
          <a:lstStyle/>
          <a:p>
            <a:pPr algn="ctr">
              <a:spcBef>
                <a:spcPct val="0"/>
              </a:spcBef>
            </a:pPr>
            <a:r>
              <a:rPr lang="fr-CA" sz="1800" b="1" noProof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Ressources naturelles Canada, Plateforme </a:t>
            </a:r>
            <a:r>
              <a:rPr lang="fr-CA" sz="1800" b="1" noProof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géospatiale</a:t>
            </a:r>
            <a:r>
              <a:rPr lang="fr-CA" sz="1800" b="1" noProof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fédérale</a:t>
            </a:r>
            <a:endParaRPr lang="fr-CA" sz="1800" b="1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fr-CA" sz="1800" b="1" noProof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Nicolas Gariépy, </a:t>
            </a:r>
            <a:r>
              <a:rPr lang="fr-CA" sz="1800" b="1" noProof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ing</a:t>
            </a:r>
            <a:endParaRPr lang="fr-CA" sz="1800" b="1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0181" y="5811917"/>
            <a:ext cx="1065642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rgbClr val="C00000"/>
                </a:solidFill>
              </a:rPr>
              <a:t>https://github.com/federal-geospatial-platform/fgp-metadata-proxy</a:t>
            </a:r>
          </a:p>
        </p:txBody>
      </p:sp>
    </p:spTree>
    <p:extLst>
      <p:ext uri="{BB962C8B-B14F-4D97-AF65-F5344CB8AC3E}">
        <p14:creationId xmlns:p14="http://schemas.microsoft.com/office/powerpoint/2010/main" val="20170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09"/>
    </mc:Choice>
    <mc:Fallback xmlns="">
      <p:transition spd="slow" advTm="2740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Le département des miracles a ses limites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A" dirty="0" smtClean="0"/>
              <a:t>Comme A&amp;W </a:t>
            </a:r>
            <a:r>
              <a:rPr lang="fr-CA" dirty="0" smtClean="0">
                <a:sym typeface="Wingdings" panose="05000000000000000000" pitchFamily="2" charset="2"/>
              </a:rPr>
              <a:t> On est fait de ce qu’on mange…</a:t>
            </a:r>
          </a:p>
          <a:p>
            <a:r>
              <a:rPr lang="fr-CA" dirty="0" smtClean="0">
                <a:sym typeface="Wingdings" panose="05000000000000000000" pitchFamily="2" charset="2"/>
              </a:rPr>
              <a:t>Yukon</a:t>
            </a:r>
          </a:p>
          <a:p>
            <a:pPr lvl="1"/>
            <a:r>
              <a:rPr lang="fr-CA" dirty="0" smtClean="0">
                <a:sym typeface="Wingdings" panose="05000000000000000000" pitchFamily="2" charset="2"/>
              </a:rPr>
              <a:t>Contenu faible qualité</a:t>
            </a:r>
          </a:p>
          <a:p>
            <a:pPr lvl="1"/>
            <a:r>
              <a:rPr lang="fr-CA" dirty="0" smtClean="0">
                <a:sym typeface="Wingdings" panose="05000000000000000000" pitchFamily="2" charset="2"/>
              </a:rPr>
              <a:t>Incomplet</a:t>
            </a:r>
          </a:p>
          <a:p>
            <a:pPr lvl="1"/>
            <a:r>
              <a:rPr lang="fr-CA" dirty="0" smtClean="0">
                <a:sym typeface="Wingdings" panose="05000000000000000000" pitchFamily="2" charset="2"/>
              </a:rPr>
              <a:t>Contradictoire</a:t>
            </a:r>
          </a:p>
          <a:p>
            <a:pPr lvl="1"/>
            <a:r>
              <a:rPr lang="fr-CA" dirty="0" smtClean="0">
                <a:sym typeface="Wingdings" panose="05000000000000000000" pitchFamily="2" charset="2"/>
              </a:rPr>
              <a:t>Pointeur</a:t>
            </a:r>
          </a:p>
          <a:p>
            <a:r>
              <a:rPr lang="fr-CA" dirty="0" smtClean="0">
                <a:sym typeface="Wingdings" panose="05000000000000000000" pitchFamily="2" charset="2"/>
              </a:rPr>
              <a:t>NB</a:t>
            </a:r>
          </a:p>
          <a:p>
            <a:pPr marL="465138" marR="0" lvl="1" indent="-1778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65000"/>
              <a:buFontTx/>
              <a:buBlip>
                <a:blip r:embed="rId3"/>
              </a:buBlip>
              <a:tabLst/>
              <a:defRPr/>
            </a:pPr>
            <a:r>
              <a:rPr lang="fr-CA" sz="2400" b="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Duplication de données</a:t>
            </a:r>
            <a:endParaRPr lang="fr-CA" dirty="0" smtClean="0">
              <a:sym typeface="Wingdings" panose="05000000000000000000" pitchFamily="2" charset="2"/>
            </a:endParaRPr>
          </a:p>
          <a:p>
            <a:pPr lvl="1"/>
            <a:r>
              <a:rPr lang="fr-CA" dirty="0" smtClean="0">
                <a:sym typeface="Wingdings" panose="05000000000000000000" pitchFamily="2" charset="2"/>
              </a:rPr>
              <a:t>Contenu bilingue dans un modèle unilingue</a:t>
            </a:r>
          </a:p>
          <a:p>
            <a:pPr lvl="1"/>
            <a:r>
              <a:rPr lang="fr-CA" dirty="0" smtClean="0">
                <a:sym typeface="Wingdings" panose="05000000000000000000" pitchFamily="2" charset="2"/>
              </a:rPr>
              <a:t>Méthode d’accès aux données variable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10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241" y="1825306"/>
            <a:ext cx="10498015" cy="404869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66" y="1402487"/>
            <a:ext cx="10278909" cy="354379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2374" y="2748941"/>
            <a:ext cx="7964011" cy="134321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515" y="4991321"/>
            <a:ext cx="11741727" cy="122855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365" y="2344388"/>
            <a:ext cx="9497750" cy="198147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7005" y="228599"/>
            <a:ext cx="8049748" cy="619211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4388" y="411466"/>
            <a:ext cx="9983593" cy="603016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2296" y="771826"/>
            <a:ext cx="6291268" cy="557187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2482" y="474966"/>
            <a:ext cx="11102675" cy="680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0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Calendrier des travaux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546678"/>
              </p:ext>
            </p:extLst>
          </p:nvPr>
        </p:nvGraphicFramePr>
        <p:xfrm>
          <a:off x="1072662" y="1447800"/>
          <a:ext cx="9961684" cy="39284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41166">
                  <a:extLst>
                    <a:ext uri="{9D8B030D-6E8A-4147-A177-3AD203B41FA5}">
                      <a16:colId xmlns:a16="http://schemas.microsoft.com/office/drawing/2014/main" val="2410855522"/>
                    </a:ext>
                  </a:extLst>
                </a:gridCol>
                <a:gridCol w="3272507">
                  <a:extLst>
                    <a:ext uri="{9D8B030D-6E8A-4147-A177-3AD203B41FA5}">
                      <a16:colId xmlns:a16="http://schemas.microsoft.com/office/drawing/2014/main" val="3797573305"/>
                    </a:ext>
                  </a:extLst>
                </a:gridCol>
                <a:gridCol w="2172060">
                  <a:extLst>
                    <a:ext uri="{9D8B030D-6E8A-4147-A177-3AD203B41FA5}">
                      <a16:colId xmlns:a16="http://schemas.microsoft.com/office/drawing/2014/main" val="2129511762"/>
                    </a:ext>
                  </a:extLst>
                </a:gridCol>
                <a:gridCol w="2075951">
                  <a:extLst>
                    <a:ext uri="{9D8B030D-6E8A-4147-A177-3AD203B41FA5}">
                      <a16:colId xmlns:a16="http://schemas.microsoft.com/office/drawing/2014/main" val="2239391742"/>
                    </a:ext>
                  </a:extLst>
                </a:gridCol>
              </a:tblGrid>
              <a:tr h="267586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 err="1">
                          <a:effectLst/>
                        </a:rPr>
                        <a:t>Partenaire</a:t>
                      </a:r>
                      <a:endParaRPr lang="en-CA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 err="1">
                          <a:effectLst/>
                        </a:rPr>
                        <a:t>Portail</a:t>
                      </a:r>
                      <a:endParaRPr lang="en-CA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 err="1">
                          <a:effectLst/>
                        </a:rPr>
                        <a:t>Intégration</a:t>
                      </a:r>
                      <a:r>
                        <a:rPr lang="en-CA" sz="1200" b="1" u="none" strike="noStrike" dirty="0">
                          <a:effectLst/>
                        </a:rPr>
                        <a:t> Geo</a:t>
                      </a:r>
                      <a:endParaRPr lang="en-CA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 err="1">
                          <a:effectLst/>
                        </a:rPr>
                        <a:t>Intégration</a:t>
                      </a:r>
                      <a:r>
                        <a:rPr lang="en-CA" sz="1200" b="1" u="none" strike="noStrike" dirty="0">
                          <a:effectLst/>
                        </a:rPr>
                        <a:t> non </a:t>
                      </a:r>
                      <a:r>
                        <a:rPr lang="en-CA" sz="1200" b="1" u="none" strike="noStrike" dirty="0" err="1">
                          <a:effectLst/>
                        </a:rPr>
                        <a:t>géo</a:t>
                      </a:r>
                      <a:endParaRPr lang="en-CA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1826774"/>
                  </a:ext>
                </a:extLst>
              </a:tr>
              <a:tr h="298052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 dirty="0" err="1">
                          <a:effectLst/>
                        </a:rPr>
                        <a:t>Colombie-britannique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>
                          <a:effectLst/>
                          <a:hlinkClick r:id="rId2"/>
                        </a:rPr>
                        <a:t>https://data.gov.bc.ca</a:t>
                      </a:r>
                      <a:endParaRPr lang="en-CA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(500 +)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2022-23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4429790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</a:rPr>
                        <a:t>Alberta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>
                          <a:effectLst/>
                          <a:hlinkClick r:id="rId3"/>
                        </a:rPr>
                        <a:t>https://open.alberta.ca/opendata</a:t>
                      </a:r>
                      <a:endParaRPr lang="en-CA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(1600 +)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2022-23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5342213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 dirty="0">
                          <a:effectLst/>
                        </a:rPr>
                        <a:t>Ontario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>
                          <a:effectLst/>
                          <a:hlinkClick r:id="rId4"/>
                        </a:rPr>
                        <a:t>https://data.ontario.ca</a:t>
                      </a:r>
                      <a:endParaRPr lang="en-CA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(280 +)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(440 +)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6260503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</a:rPr>
                        <a:t>Québec et municipalités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>
                          <a:effectLst/>
                          <a:hlinkClick r:id="rId5"/>
                        </a:rPr>
                        <a:t>https://www.donneesquebec.ca</a:t>
                      </a:r>
                      <a:endParaRPr lang="en-CA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(680 +)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(540 + )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221395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</a:rPr>
                        <a:t>Territoire du Yukon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 dirty="0" smtClean="0">
                          <a:effectLst/>
                          <a:hlinkClick r:id="rId6"/>
                        </a:rPr>
                        <a:t>https://open.yukon.ca/data</a:t>
                      </a:r>
                      <a:endParaRPr lang="en-CA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(490 + )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effectLst/>
                        </a:rPr>
                        <a:t>2021-22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6947240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</a:rPr>
                        <a:t>Nouveau-brunswick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 dirty="0" smtClean="0">
                          <a:effectLst/>
                          <a:hlinkClick r:id="rId7"/>
                        </a:rPr>
                        <a:t>https://data.novascotia.ca</a:t>
                      </a:r>
                      <a:endParaRPr lang="en-CA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(50 + )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effectLst/>
                        </a:rPr>
                        <a:t>2021-22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2390870"/>
                  </a:ext>
                </a:extLst>
              </a:tr>
              <a:tr h="30277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 dirty="0">
                          <a:effectLst/>
                        </a:rPr>
                        <a:t>Nouvelle-</a:t>
                      </a:r>
                      <a:r>
                        <a:rPr lang="en-CA" sz="1200" u="none" strike="noStrike" dirty="0" err="1">
                          <a:effectLst/>
                        </a:rPr>
                        <a:t>Écosse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 dirty="0" smtClean="0">
                          <a:effectLst/>
                          <a:hlinkClick r:id="rId8"/>
                        </a:rPr>
                        <a:t>https://gnb.socrata.com</a:t>
                      </a:r>
                      <a:r>
                        <a:rPr lang="en-CA" sz="1100" u="sng" strike="noStrike" dirty="0" smtClean="0">
                          <a:effectLst/>
                        </a:rPr>
                        <a:t> </a:t>
                      </a:r>
                      <a:endParaRPr lang="en-CA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effectLst/>
                        </a:rPr>
                        <a:t>2021-22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effectLst/>
                        </a:rPr>
                        <a:t>2021-22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0480504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 dirty="0" err="1">
                          <a:effectLst/>
                        </a:rPr>
                        <a:t>Île</a:t>
                      </a:r>
                      <a:r>
                        <a:rPr lang="en-CA" sz="1200" u="none" strike="noStrike" dirty="0">
                          <a:effectLst/>
                        </a:rPr>
                        <a:t>-du-Prince-</a:t>
                      </a:r>
                      <a:r>
                        <a:rPr lang="en-CA" sz="1200" u="none" strike="noStrike" dirty="0" err="1">
                          <a:effectLst/>
                        </a:rPr>
                        <a:t>Édouard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 dirty="0" smtClean="0">
                          <a:effectLst/>
                          <a:hlinkClick r:id="rId9"/>
                        </a:rPr>
                        <a:t>https://data.princeedwardisland.ca</a:t>
                      </a:r>
                      <a:endParaRPr lang="en-CA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 smtClean="0">
                          <a:effectLst/>
                        </a:rPr>
                        <a:t>2021-22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 smtClean="0">
                          <a:effectLst/>
                        </a:rPr>
                        <a:t>2021-22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3881786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</a:rPr>
                        <a:t>Saskatchewan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i="0" u="sng" strike="noStrike" dirty="0" smtClean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https://geohub.saskatchewan.ca/</a:t>
                      </a:r>
                      <a:endParaRPr lang="en-CA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>
                          <a:effectLst/>
                        </a:rPr>
                        <a:t>2021-22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</a:rPr>
                        <a:t>2021-22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4389300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</a:rPr>
                        <a:t>Manitoba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 dirty="0" smtClean="0">
                          <a:effectLst/>
                          <a:hlinkClick r:id="rId10"/>
                        </a:rPr>
                        <a:t>https://geoportal.gov.mb.ca</a:t>
                      </a:r>
                      <a:endParaRPr lang="en-CA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>
                          <a:effectLst/>
                        </a:rPr>
                        <a:t>2021-22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2021-22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7420859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</a:rPr>
                        <a:t>Terre-Neuve-et-Labrador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 dirty="0" smtClean="0">
                          <a:effectLst/>
                          <a:hlinkClick r:id="rId6"/>
                        </a:rPr>
                        <a:t>https://open.yukon.ca/data</a:t>
                      </a:r>
                      <a:endParaRPr lang="en-CA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>
                          <a:effectLst/>
                        </a:rPr>
                        <a:t>2021-22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2021-22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2952440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</a:rPr>
                        <a:t>Territoires du Nord-Ouest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 dirty="0" smtClean="0">
                          <a:effectLst/>
                          <a:hlinkClick r:id="rId11"/>
                        </a:rPr>
                        <a:t>https://www.geomatics.gov.nt.ca</a:t>
                      </a:r>
                      <a:endParaRPr lang="en-CA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>
                          <a:effectLst/>
                        </a:rPr>
                        <a:t>2022-23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2022-23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5897607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</a:rPr>
                        <a:t>Nunavut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</a:rPr>
                        <a:t>?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?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?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2676952"/>
                  </a:ext>
                </a:extLst>
              </a:tr>
            </a:tbl>
          </a:graphicData>
        </a:graphic>
      </p:graphicFrame>
      <p:pic>
        <p:nvPicPr>
          <p:cNvPr id="10" name="Imag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64" y="1772872"/>
            <a:ext cx="241789" cy="24178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63" y="2054466"/>
            <a:ext cx="241789" cy="24178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62" y="2327760"/>
            <a:ext cx="241789" cy="24178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64" y="2609354"/>
            <a:ext cx="241789" cy="24178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61" y="2882648"/>
            <a:ext cx="241789" cy="24178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60" y="3172789"/>
            <a:ext cx="241789" cy="24178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633" y="2327760"/>
            <a:ext cx="241789" cy="24178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632" y="2640859"/>
            <a:ext cx="241789" cy="2417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23518" y="5563367"/>
            <a:ext cx="7319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https://github.com/federal-geospatial-platform/fgp-metadata-proxy</a:t>
            </a:r>
          </a:p>
        </p:txBody>
      </p:sp>
    </p:spTree>
    <p:extLst>
      <p:ext uri="{BB962C8B-B14F-4D97-AF65-F5344CB8AC3E}">
        <p14:creationId xmlns:p14="http://schemas.microsoft.com/office/powerpoint/2010/main" val="222670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0"/>
    </mc:Choice>
    <mc:Fallback xmlns="">
      <p:transition spd="slow" advTm="1099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327" y="457200"/>
            <a:ext cx="11269133" cy="990600"/>
          </a:xfrm>
        </p:spPr>
        <p:txBody>
          <a:bodyPr/>
          <a:lstStyle/>
          <a:p>
            <a:r>
              <a:rPr lang="fr-CA" noProof="0" dirty="0" smtClean="0"/>
              <a:t>Accès aux données</a:t>
            </a:r>
            <a:endParaRPr lang="fr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 dirty="0" smtClean="0"/>
              <a:t>Plateforme de sciences et données ouvertes: Données </a:t>
            </a:r>
            <a:r>
              <a:rPr lang="fr-CA" noProof="0" dirty="0" err="1" smtClean="0"/>
              <a:t>géospatiales</a:t>
            </a:r>
            <a:r>
              <a:rPr lang="fr-CA" noProof="0" dirty="0" smtClean="0"/>
              <a:t> pour décrire les effets cumulatifs du développement des ressources</a:t>
            </a:r>
          </a:p>
          <a:p>
            <a:pPr lvl="1"/>
            <a:r>
              <a:rPr lang="fr-CA" noProof="0" dirty="0" smtClean="0">
                <a:hlinkClick r:id="rId3"/>
              </a:rPr>
              <a:t>https://osdp-psdo.canada.ca/fr/psdo</a:t>
            </a:r>
            <a:endParaRPr lang="fr-CA" noProof="0" dirty="0" smtClean="0"/>
          </a:p>
          <a:p>
            <a:endParaRPr lang="fr-CA" noProof="0" dirty="0" smtClean="0"/>
          </a:p>
          <a:p>
            <a:pPr lvl="1"/>
            <a:endParaRPr lang="fr-CA" noProof="0" dirty="0" smtClean="0"/>
          </a:p>
          <a:p>
            <a:pPr marL="287338" lvl="1" indent="0">
              <a:buNone/>
            </a:pPr>
            <a:endParaRPr lang="fr-CA" noProof="0" dirty="0" smtClean="0"/>
          </a:p>
          <a:p>
            <a:pPr marL="287338" lvl="1" indent="0">
              <a:buNone/>
            </a:pPr>
            <a:endParaRPr lang="fr-CA" noProof="0" dirty="0" smtClean="0"/>
          </a:p>
          <a:p>
            <a:r>
              <a:rPr lang="fr-CA" noProof="0" dirty="0" smtClean="0"/>
              <a:t>Portail du gouvernement ouvert du Canada</a:t>
            </a:r>
          </a:p>
          <a:p>
            <a:pPr lvl="1"/>
            <a:r>
              <a:rPr lang="fr-CA" noProof="0" dirty="0" smtClean="0">
                <a:hlinkClick r:id="rId4"/>
              </a:rPr>
              <a:t>https://ouvert.canada.ca/fr/donnees-ouvertes</a:t>
            </a:r>
            <a:r>
              <a:rPr lang="fr-CA" noProof="0" dirty="0" smtClean="0"/>
              <a:t> </a:t>
            </a:r>
            <a:endParaRPr lang="fr-CA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12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89" y="0"/>
            <a:ext cx="11635007" cy="682491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13" y="-459996"/>
            <a:ext cx="11212490" cy="77449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995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44"/>
    </mc:Choice>
    <mc:Fallback xmlns="">
      <p:transition spd="slow" advTm="55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Les artisans du projet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CA" dirty="0" smtClean="0"/>
              <a:t>Gestionnaire : Sonia Trentin</a:t>
            </a:r>
          </a:p>
          <a:p>
            <a:r>
              <a:rPr lang="fr-CA" dirty="0" smtClean="0"/>
              <a:t>Chef de projet: Nicolas Gariépy/</a:t>
            </a:r>
            <a:r>
              <a:rPr lang="fr-CA" sz="2400" dirty="0">
                <a:solidFill>
                  <a:schemeClr val="bg2">
                    <a:lumMod val="90000"/>
                  </a:schemeClr>
                </a:solidFill>
              </a:rPr>
              <a:t>Joost Van Ulden</a:t>
            </a:r>
          </a:p>
          <a:p>
            <a:r>
              <a:rPr lang="fr-CA" dirty="0" smtClean="0"/>
              <a:t>Expert système: Geoffroy Houle</a:t>
            </a:r>
            <a:endParaRPr lang="fr-CA" dirty="0"/>
          </a:p>
          <a:p>
            <a:r>
              <a:rPr lang="fr-CA" dirty="0" smtClean="0"/>
              <a:t>Analyste données:</a:t>
            </a:r>
          </a:p>
          <a:p>
            <a:pPr lvl="1"/>
            <a:r>
              <a:rPr lang="fr-CA" dirty="0" smtClean="0">
                <a:solidFill>
                  <a:schemeClr val="bg2">
                    <a:lumMod val="90000"/>
                  </a:schemeClr>
                </a:solidFill>
              </a:rPr>
              <a:t>Michael Khoury </a:t>
            </a:r>
            <a:r>
              <a:rPr lang="fr-CA" dirty="0">
                <a:solidFill>
                  <a:schemeClr val="bg2">
                    <a:lumMod val="90000"/>
                  </a:schemeClr>
                </a:solidFill>
              </a:rPr>
              <a:t>(contractant</a:t>
            </a:r>
            <a:r>
              <a:rPr lang="fr-CA" dirty="0" smtClean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r>
              <a:rPr lang="fr-CA" dirty="0" smtClean="0"/>
              <a:t>Développeurs:</a:t>
            </a:r>
          </a:p>
          <a:p>
            <a:pPr lvl="1"/>
            <a:r>
              <a:rPr lang="fr-CA" dirty="0" smtClean="0"/>
              <a:t>Benoit Crépeau-Gendron</a:t>
            </a:r>
          </a:p>
          <a:p>
            <a:pPr lvl="1"/>
            <a:r>
              <a:rPr lang="fr-CA" dirty="0">
                <a:solidFill>
                  <a:schemeClr val="bg2">
                    <a:lumMod val="90000"/>
                  </a:schemeClr>
                </a:solidFill>
              </a:rPr>
              <a:t>Kevin </a:t>
            </a:r>
            <a:r>
              <a:rPr lang="fr-CA" dirty="0" smtClean="0">
                <a:solidFill>
                  <a:schemeClr val="bg2">
                    <a:lumMod val="90000"/>
                  </a:schemeClr>
                </a:solidFill>
              </a:rPr>
              <a:t>Ballantyne</a:t>
            </a:r>
          </a:p>
          <a:p>
            <a:pPr lvl="1"/>
            <a:r>
              <a:rPr lang="fr-CA" dirty="0" smtClean="0">
                <a:solidFill>
                  <a:schemeClr val="bg2">
                    <a:lumMod val="90000"/>
                  </a:schemeClr>
                </a:solidFill>
              </a:rPr>
              <a:t>Rob Bennett (contractant)</a:t>
            </a:r>
          </a:p>
          <a:p>
            <a:pPr lvl="1"/>
            <a:r>
              <a:rPr lang="fr-CA" dirty="0" smtClean="0">
                <a:solidFill>
                  <a:schemeClr val="bg2">
                    <a:lumMod val="90000"/>
                  </a:schemeClr>
                </a:solidFill>
              </a:rPr>
              <a:t>Alex Oestreicher </a:t>
            </a:r>
            <a:r>
              <a:rPr lang="fr-CA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fr-CA" dirty="0" smtClean="0">
                <a:solidFill>
                  <a:schemeClr val="bg2">
                    <a:lumMod val="90000"/>
                  </a:schemeClr>
                </a:solidFill>
              </a:rPr>
              <a:t>contractant</a:t>
            </a:r>
            <a:r>
              <a:rPr lang="fr-CA" dirty="0">
                <a:solidFill>
                  <a:schemeClr val="bg2">
                    <a:lumMod val="90000"/>
                  </a:schemeClr>
                </a:solidFill>
              </a:rPr>
              <a:t>)</a:t>
            </a:r>
            <a:endParaRPr lang="fr-CA" dirty="0" smtClean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fr-CA" dirty="0" smtClean="0"/>
              <a:t>David Hernandez </a:t>
            </a:r>
            <a:r>
              <a:rPr lang="fr-CA" dirty="0"/>
              <a:t>(contractant)</a:t>
            </a:r>
          </a:p>
          <a:p>
            <a:pPr lvl="1"/>
            <a:r>
              <a:rPr lang="fr-CA" dirty="0" smtClean="0"/>
              <a:t>Ayanlé Bachir-Osman (étudiant)</a:t>
            </a:r>
          </a:p>
          <a:p>
            <a:pPr lvl="1"/>
            <a:r>
              <a:rPr lang="fr-CA" dirty="0" smtClean="0"/>
              <a:t>Benoit Campeau (étudiant)</a:t>
            </a:r>
          </a:p>
          <a:p>
            <a:r>
              <a:rPr lang="fr-CA" dirty="0"/>
              <a:t>Architecte: Daniel Pilon (contractant)</a:t>
            </a:r>
          </a:p>
          <a:p>
            <a:r>
              <a:rPr lang="fr-CA" dirty="0" smtClean="0"/>
              <a:t>Équipe du catalogue PGF </a:t>
            </a:r>
          </a:p>
          <a:p>
            <a:r>
              <a:rPr lang="fr-CA" dirty="0" smtClean="0"/>
              <a:t>Équipe Gouvernement Ouvert- SCT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8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77028" y="1464847"/>
            <a:ext cx="35156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spcAft>
                <a:spcPts val="600"/>
              </a:spcAft>
              <a:buClr>
                <a:srgbClr val="336699"/>
              </a:buClr>
              <a:defRPr/>
            </a:pPr>
            <a:r>
              <a:rPr lang="en-CA" b="1" dirty="0" err="1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Collaboratif</a:t>
            </a:r>
            <a:endParaRPr lang="en-CA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61F5-CB53-4013-86FF-EC5015673447}" type="slidenum">
              <a:rPr lang="en-CA" smtClean="0"/>
              <a:t>3</a:t>
            </a:fld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6415919" y="4166929"/>
            <a:ext cx="55494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spcAft>
                <a:spcPts val="600"/>
              </a:spcAft>
              <a:buClr>
                <a:srgbClr val="336699"/>
              </a:buClr>
              <a:defRPr/>
            </a:pPr>
            <a:r>
              <a:rPr lang="en-CA" b="1" dirty="0" err="1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Villes</a:t>
            </a:r>
            <a:r>
              <a:rPr lang="en-CA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</a:t>
            </a:r>
            <a:r>
              <a:rPr lang="en-CA" b="1" dirty="0" err="1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municipalités</a:t>
            </a:r>
            <a:endParaRPr lang="en-CA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88055" y="115789"/>
            <a:ext cx="10903814" cy="872231"/>
          </a:xfrm>
        </p:spPr>
        <p:txBody>
          <a:bodyPr>
            <a:normAutofit/>
          </a:bodyPr>
          <a:lstStyle/>
          <a:p>
            <a:pPr algn="ctr"/>
            <a:r>
              <a:rPr lang="fr-CA" sz="4000" noProof="0" dirty="0" smtClean="0"/>
              <a:t>La donnée est partout</a:t>
            </a:r>
            <a:endParaRPr lang="fr-CA" sz="4000" noProof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392" y="1928422"/>
            <a:ext cx="2752270" cy="1760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Google Shape;307;p34"/>
          <p:cNvCxnSpPr/>
          <p:nvPr/>
        </p:nvCxnSpPr>
        <p:spPr>
          <a:xfrm flipV="1">
            <a:off x="5123798" y="1356730"/>
            <a:ext cx="1944404" cy="622"/>
          </a:xfrm>
          <a:prstGeom prst="straightConnector1">
            <a:avLst/>
          </a:prstGeom>
          <a:ln w="57150">
            <a:headEnd type="none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4906" t="13304" r="31753" b="3527"/>
          <a:stretch/>
        </p:blipFill>
        <p:spPr>
          <a:xfrm>
            <a:off x="8202627" y="4543467"/>
            <a:ext cx="1698286" cy="144188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710442" y="2512204"/>
            <a:ext cx="2799568" cy="73391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spcBef>
                <a:spcPts val="1200"/>
              </a:spcBef>
              <a:buClr>
                <a:schemeClr val="accent2"/>
              </a:buClr>
              <a:buNone/>
            </a:pPr>
            <a:r>
              <a:rPr lang="en-CA" sz="2000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Organisations non </a:t>
            </a:r>
            <a:r>
              <a:rPr lang="en-CA" sz="2000" b="1" dirty="0" err="1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gouvernementales</a:t>
            </a:r>
            <a:endParaRPr lang="en-CA" sz="20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84118" y="5182228"/>
            <a:ext cx="2235752" cy="31160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fr-CA" sz="2000" b="1" noProof="0" dirty="0" smtClean="0">
                <a:solidFill>
                  <a:schemeClr val="accent4">
                    <a:lumMod val="75000"/>
                  </a:schemeClr>
                </a:solidFill>
                <a:cs typeface="Arial" panose="020B0604020202020204" pitchFamily="34" charset="0"/>
              </a:rPr>
              <a:t>Provinces / Territoires</a:t>
            </a:r>
            <a:endParaRPr lang="fr-CA" sz="2000" noProof="0" dirty="0">
              <a:solidFill>
                <a:schemeClr val="accent4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511" y="4008669"/>
            <a:ext cx="2844557" cy="189288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784" y="1694829"/>
            <a:ext cx="3122658" cy="194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6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9"/>
    </mc:Choice>
    <mc:Fallback xmlns="">
      <p:transition spd="slow" advTm="347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1433" y="96914"/>
            <a:ext cx="11269133" cy="990600"/>
          </a:xfrm>
        </p:spPr>
        <p:txBody>
          <a:bodyPr/>
          <a:lstStyle/>
          <a:p>
            <a:pPr algn="ctr"/>
            <a:r>
              <a:rPr lang="fr-CA" noProof="0" dirty="0" smtClean="0"/>
              <a:t>Les origines </a:t>
            </a:r>
            <a:endParaRPr lang="fr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96206" y="1459612"/>
            <a:ext cx="11269133" cy="4614863"/>
          </a:xfrm>
        </p:spPr>
        <p:txBody>
          <a:bodyPr>
            <a:normAutofit fontScale="92500" lnSpcReduction="10000"/>
          </a:bodyPr>
          <a:lstStyle/>
          <a:p>
            <a:pPr lvl="0" algn="ctr">
              <a:lnSpc>
                <a:spcPct val="110000"/>
              </a:lnSpc>
              <a:spcBef>
                <a:spcPts val="600"/>
              </a:spcBef>
            </a:pPr>
            <a:r>
              <a:rPr lang="fr-CA" sz="2400" noProof="0" dirty="0" smtClean="0"/>
              <a:t>En 2017, le Conseil canadien de géomatique a accepté d'inclure des métadonnées et des services </a:t>
            </a:r>
            <a:r>
              <a:rPr lang="fr-CA" sz="2400" noProof="0" dirty="0" err="1" smtClean="0"/>
              <a:t>géospatiaux</a:t>
            </a:r>
            <a:r>
              <a:rPr lang="fr-CA" sz="2400" noProof="0" dirty="0" smtClean="0"/>
              <a:t> </a:t>
            </a:r>
            <a:r>
              <a:rPr lang="fr-CA" sz="2400" noProof="0" dirty="0" smtClean="0"/>
              <a:t>P/T </a:t>
            </a:r>
            <a:r>
              <a:rPr lang="fr-CA" sz="2400" noProof="0" dirty="0" smtClean="0"/>
              <a:t>dans la plateforme </a:t>
            </a:r>
            <a:r>
              <a:rPr lang="fr-CA" sz="2400" noProof="0" dirty="0" err="1" smtClean="0"/>
              <a:t>géospatiale</a:t>
            </a:r>
            <a:r>
              <a:rPr lang="fr-CA" sz="2400" noProof="0" dirty="0" smtClean="0"/>
              <a:t> fédérale. </a:t>
            </a:r>
          </a:p>
          <a:p>
            <a:pPr lvl="0" algn="ctr">
              <a:lnSpc>
                <a:spcPct val="110000"/>
              </a:lnSpc>
              <a:spcBef>
                <a:spcPts val="600"/>
              </a:spcBef>
            </a:pPr>
            <a:r>
              <a:rPr lang="fr-CA" sz="2600" noProof="0" dirty="0" smtClean="0"/>
              <a:t>En 2018, analyse de l’environnement: </a:t>
            </a:r>
          </a:p>
          <a:p>
            <a:pPr lvl="2" algn="ctr">
              <a:lnSpc>
                <a:spcPct val="110000"/>
              </a:lnSpc>
              <a:spcBef>
                <a:spcPts val="600"/>
              </a:spcBef>
              <a:buClr>
                <a:schemeClr val="accent6"/>
              </a:buClr>
              <a:buSzPct val="72000"/>
              <a:buFont typeface="Wingdings" panose="05000000000000000000" pitchFamily="2" charset="2"/>
              <a:buChar char="ü"/>
            </a:pPr>
            <a:r>
              <a:rPr lang="fr-CA" sz="2200" noProof="0" dirty="0" smtClean="0"/>
              <a:t>Statut portail P/T</a:t>
            </a:r>
          </a:p>
          <a:p>
            <a:pPr lvl="2" algn="ctr">
              <a:lnSpc>
                <a:spcPct val="110000"/>
              </a:lnSpc>
              <a:spcBef>
                <a:spcPts val="600"/>
              </a:spcBef>
              <a:buClr>
                <a:schemeClr val="accent6"/>
              </a:buClr>
              <a:buSzPct val="72000"/>
              <a:buFont typeface="Wingdings" panose="05000000000000000000" pitchFamily="2" charset="2"/>
              <a:buChar char="ü"/>
            </a:pPr>
            <a:r>
              <a:rPr lang="fr-CA" sz="2200" noProof="0" dirty="0" smtClean="0"/>
              <a:t>Inventaire jeux de données/services</a:t>
            </a:r>
          </a:p>
          <a:p>
            <a:pPr lvl="2" algn="ctr">
              <a:lnSpc>
                <a:spcPct val="110000"/>
              </a:lnSpc>
              <a:spcBef>
                <a:spcPts val="600"/>
              </a:spcBef>
              <a:buClr>
                <a:schemeClr val="accent6"/>
              </a:buClr>
              <a:buSzPct val="72000"/>
              <a:buFont typeface="Wingdings" panose="05000000000000000000" pitchFamily="2" charset="2"/>
              <a:buChar char="ü"/>
            </a:pPr>
            <a:r>
              <a:rPr lang="fr-CA" sz="2200" noProof="0" dirty="0" smtClean="0"/>
              <a:t>Technologie</a:t>
            </a:r>
          </a:p>
          <a:p>
            <a:pPr lvl="2" algn="ctr">
              <a:lnSpc>
                <a:spcPct val="110000"/>
              </a:lnSpc>
              <a:spcBef>
                <a:spcPts val="600"/>
              </a:spcBef>
              <a:buClr>
                <a:schemeClr val="accent6"/>
              </a:buClr>
              <a:buSzPct val="72000"/>
              <a:buFont typeface="Wingdings" panose="05000000000000000000" pitchFamily="2" charset="2"/>
              <a:buChar char="ü"/>
            </a:pPr>
            <a:r>
              <a:rPr lang="fr-CA" sz="2200" noProof="0" dirty="0" smtClean="0"/>
              <a:t>Capacité de la PGF</a:t>
            </a:r>
          </a:p>
          <a:p>
            <a:pPr lvl="2" algn="ctr">
              <a:lnSpc>
                <a:spcPct val="110000"/>
              </a:lnSpc>
              <a:spcBef>
                <a:spcPts val="600"/>
              </a:spcBef>
              <a:buClr>
                <a:schemeClr val="accent6"/>
              </a:buClr>
              <a:buSzPct val="72000"/>
              <a:buFont typeface="Wingdings" panose="05000000000000000000" pitchFamily="2" charset="2"/>
              <a:buChar char="ü"/>
            </a:pPr>
            <a:r>
              <a:rPr lang="fr-CA" sz="2200" noProof="0" dirty="0" smtClean="0"/>
              <a:t>Licence</a:t>
            </a:r>
          </a:p>
          <a:p>
            <a:pPr lvl="0" algn="ctr">
              <a:lnSpc>
                <a:spcPct val="110000"/>
              </a:lnSpc>
              <a:spcBef>
                <a:spcPts val="600"/>
              </a:spcBef>
            </a:pPr>
            <a:r>
              <a:rPr lang="fr-CA" sz="2600" noProof="0" dirty="0" smtClean="0"/>
              <a:t>En 2019, projet pilote avec </a:t>
            </a:r>
            <a:r>
              <a:rPr lang="fr-CA" sz="2600" noProof="0" dirty="0" smtClean="0"/>
              <a:t>données </a:t>
            </a:r>
            <a:r>
              <a:rPr lang="fr-CA" sz="2600" noProof="0" dirty="0" err="1" smtClean="0"/>
              <a:t>géospatiales</a:t>
            </a:r>
            <a:r>
              <a:rPr lang="fr-CA" sz="2600" noProof="0" dirty="0" smtClean="0"/>
              <a:t> </a:t>
            </a:r>
            <a:r>
              <a:rPr lang="fr-CA" sz="2600" noProof="0" dirty="0" smtClean="0"/>
              <a:t>CB, un succès</a:t>
            </a:r>
          </a:p>
          <a:p>
            <a:pPr lvl="0" algn="ctr">
              <a:lnSpc>
                <a:spcPct val="110000"/>
              </a:lnSpc>
              <a:spcBef>
                <a:spcPts val="600"/>
              </a:spcBef>
            </a:pPr>
            <a:r>
              <a:rPr lang="fr-CA" sz="2600" noProof="0" dirty="0" smtClean="0"/>
              <a:t>En </a:t>
            </a:r>
            <a:r>
              <a:rPr lang="fr-CA" sz="2600" noProof="0" dirty="0" smtClean="0"/>
              <a:t>2020, SCT en veut plus pour son </a:t>
            </a:r>
            <a:r>
              <a:rPr lang="fr-CA" sz="2600" noProof="0" dirty="0" smtClean="0"/>
              <a:t>projet </a:t>
            </a:r>
            <a:r>
              <a:rPr lang="fr-CA" sz="2600" noProof="0" dirty="0" smtClean="0"/>
              <a:t>de fédération de données</a:t>
            </a:r>
          </a:p>
          <a:p>
            <a:pPr lvl="0" algn="ctr">
              <a:lnSpc>
                <a:spcPct val="110000"/>
              </a:lnSpc>
              <a:spcBef>
                <a:spcPts val="600"/>
              </a:spcBef>
            </a:pPr>
            <a:r>
              <a:rPr lang="fr-CA" sz="2400" noProof="0" dirty="0" smtClean="0"/>
              <a:t>Toutes les données ouvertes P/T disponibles seront incluses d'ici mars 2023</a:t>
            </a:r>
            <a:endParaRPr lang="fr-CA" sz="260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4</a:t>
            </a:fld>
            <a:endParaRPr lang="en-US"/>
          </a:p>
        </p:txBody>
      </p:sp>
      <p:cxnSp>
        <p:nvCxnSpPr>
          <p:cNvPr id="5" name="Google Shape;307;p34"/>
          <p:cNvCxnSpPr/>
          <p:nvPr/>
        </p:nvCxnSpPr>
        <p:spPr>
          <a:xfrm flipV="1">
            <a:off x="5123797" y="1273252"/>
            <a:ext cx="1944404" cy="622"/>
          </a:xfrm>
          <a:prstGeom prst="straightConnector1">
            <a:avLst/>
          </a:prstGeom>
          <a:ln w="57150">
            <a:headEnd type="none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4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94"/>
    </mc:Choice>
    <mc:Fallback xmlns="">
      <p:transition spd="slow" advTm="5739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2594" y="2157412"/>
            <a:ext cx="11269133" cy="4229100"/>
          </a:xfrm>
        </p:spPr>
        <p:txBody>
          <a:bodyPr>
            <a:normAutofit/>
          </a:bodyPr>
          <a:lstStyle/>
          <a:p>
            <a:r>
              <a:rPr lang="fr-CA" sz="2400" noProof="0" dirty="0" smtClean="0"/>
              <a:t>La donnée reste là où elle est. Seule la </a:t>
            </a:r>
            <a:r>
              <a:rPr lang="fr-CA" sz="2400" b="1" noProof="0" dirty="0" smtClean="0"/>
              <a:t>métadonnée</a:t>
            </a:r>
            <a:r>
              <a:rPr lang="fr-CA" sz="2400" noProof="0" dirty="0" smtClean="0"/>
              <a:t> est intégrée dans nos systèmes.</a:t>
            </a:r>
          </a:p>
          <a:p>
            <a:r>
              <a:rPr lang="fr-CA" sz="2400" noProof="0" dirty="0" smtClean="0"/>
              <a:t>Intégration des jeux données sous </a:t>
            </a:r>
            <a:r>
              <a:rPr lang="fr-CA" sz="2400" b="1" noProof="0" dirty="0" smtClean="0"/>
              <a:t>licences ouvertes compatibles</a:t>
            </a:r>
            <a:r>
              <a:rPr lang="fr-CA" sz="2400" noProof="0" dirty="0" smtClean="0"/>
              <a:t> avec la licence du Gouvernement Ouvert du Canada.</a:t>
            </a:r>
          </a:p>
          <a:p>
            <a:r>
              <a:rPr lang="fr-CA" sz="2400" noProof="0" dirty="0" smtClean="0"/>
              <a:t>Diffusion avec la </a:t>
            </a:r>
            <a:r>
              <a:rPr lang="fr-CA" sz="2400" b="1" noProof="0" dirty="0" smtClean="0"/>
              <a:t>licence d’origine.</a:t>
            </a:r>
          </a:p>
          <a:p>
            <a:r>
              <a:rPr lang="fr-CA" sz="2400" noProof="0" dirty="0" smtClean="0"/>
              <a:t>Processus </a:t>
            </a:r>
            <a:r>
              <a:rPr lang="fr-CA" sz="2400" b="1" noProof="0" dirty="0" smtClean="0"/>
              <a:t>automatique</a:t>
            </a:r>
            <a:r>
              <a:rPr lang="fr-CA" sz="2400" noProof="0" dirty="0" smtClean="0"/>
              <a:t>, mise à jour </a:t>
            </a:r>
            <a:r>
              <a:rPr lang="fr-CA" sz="2400" b="1" noProof="0" dirty="0" smtClean="0"/>
              <a:t>hebdomadaire.</a:t>
            </a:r>
          </a:p>
          <a:p>
            <a:r>
              <a:rPr lang="fr-CA" sz="2400" noProof="0" dirty="0" smtClean="0"/>
              <a:t>Métadonnées traduites automatiquement via l’</a:t>
            </a:r>
            <a:r>
              <a:rPr lang="fr-CA" sz="2400" b="1" noProof="0" dirty="0" smtClean="0"/>
              <a:t>intelligence artificielle </a:t>
            </a:r>
            <a:r>
              <a:rPr lang="fr-CA" sz="2400" noProof="0" dirty="0" smtClean="0"/>
              <a:t>pour supporter les </a:t>
            </a:r>
            <a:r>
              <a:rPr lang="fr-CA" sz="2400" b="1" noProof="0" dirty="0" smtClean="0"/>
              <a:t>langues officielles.</a:t>
            </a:r>
            <a:endParaRPr lang="fr-CA" sz="2400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5</a:t>
            </a:fld>
            <a:endParaRPr lang="en-US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61433" y="96914"/>
            <a:ext cx="11269133" cy="990600"/>
          </a:xfrm>
        </p:spPr>
        <p:txBody>
          <a:bodyPr>
            <a:normAutofit/>
          </a:bodyPr>
          <a:lstStyle/>
          <a:p>
            <a:pPr algn="ctr"/>
            <a:r>
              <a:rPr lang="fr-CA" sz="4000" noProof="0" dirty="0" smtClean="0"/>
              <a:t>Paramètres de la recherche fédérée</a:t>
            </a:r>
            <a:endParaRPr lang="fr-CA" sz="4000" noProof="0" dirty="0"/>
          </a:p>
        </p:txBody>
      </p:sp>
      <p:cxnSp>
        <p:nvCxnSpPr>
          <p:cNvPr id="7" name="Google Shape;307;p34"/>
          <p:cNvCxnSpPr/>
          <p:nvPr/>
        </p:nvCxnSpPr>
        <p:spPr>
          <a:xfrm flipV="1">
            <a:off x="5123797" y="1273252"/>
            <a:ext cx="1944404" cy="622"/>
          </a:xfrm>
          <a:prstGeom prst="straightConnector1">
            <a:avLst/>
          </a:prstGeom>
          <a:ln w="57150">
            <a:headEnd type="none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84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64"/>
    </mc:Choice>
    <mc:Fallback xmlns="">
      <p:transition spd="slow" advTm="5486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5666" y="256555"/>
            <a:ext cx="11269133" cy="624253"/>
          </a:xfrm>
        </p:spPr>
        <p:txBody>
          <a:bodyPr>
            <a:normAutofit fontScale="90000"/>
          </a:bodyPr>
          <a:lstStyle/>
          <a:p>
            <a:pPr algn="ctr"/>
            <a:r>
              <a:rPr lang="fr-CA" noProof="0" dirty="0" smtClean="0"/>
              <a:t>Architecture</a:t>
            </a:r>
            <a:endParaRPr lang="fr-CA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6</a:t>
            </a:fld>
            <a:endParaRPr lang="en-US"/>
          </a:p>
        </p:txBody>
      </p:sp>
      <p:cxnSp>
        <p:nvCxnSpPr>
          <p:cNvPr id="25" name="Google Shape;307;p34"/>
          <p:cNvCxnSpPr/>
          <p:nvPr/>
        </p:nvCxnSpPr>
        <p:spPr>
          <a:xfrm flipV="1">
            <a:off x="5123797" y="1273252"/>
            <a:ext cx="1944404" cy="622"/>
          </a:xfrm>
          <a:prstGeom prst="straightConnector1">
            <a:avLst/>
          </a:prstGeom>
          <a:ln w="57150">
            <a:headEnd type="none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Cylindre 25"/>
          <p:cNvSpPr/>
          <p:nvPr/>
        </p:nvSpPr>
        <p:spPr>
          <a:xfrm>
            <a:off x="548263" y="2444870"/>
            <a:ext cx="1143000" cy="1248508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P/T/M</a:t>
            </a:r>
            <a:endParaRPr lang="en-CA" dirty="0"/>
          </a:p>
        </p:txBody>
      </p:sp>
      <p:sp>
        <p:nvSpPr>
          <p:cNvPr id="27" name="Rectangle 26"/>
          <p:cNvSpPr/>
          <p:nvPr/>
        </p:nvSpPr>
        <p:spPr>
          <a:xfrm>
            <a:off x="2186356" y="2409089"/>
            <a:ext cx="1658815" cy="128367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ETL</a:t>
            </a:r>
            <a:endParaRPr lang="en-CA" dirty="0"/>
          </a:p>
        </p:txBody>
      </p:sp>
      <p:sp>
        <p:nvSpPr>
          <p:cNvPr id="29" name="Cylindre 28"/>
          <p:cNvSpPr/>
          <p:nvPr/>
        </p:nvSpPr>
        <p:spPr>
          <a:xfrm>
            <a:off x="7291755" y="2426676"/>
            <a:ext cx="1143000" cy="1248508"/>
          </a:xfrm>
          <a:prstGeom prst="can">
            <a:avLst/>
          </a:prstGeom>
          <a:gradFill flip="none" rotWithShape="1">
            <a:gsLst>
              <a:gs pos="53000">
                <a:srgbClr val="FF0000"/>
              </a:gs>
              <a:gs pos="50000">
                <a:schemeClr val="accent6"/>
              </a:gs>
              <a:gs pos="0">
                <a:schemeClr val="accent6"/>
              </a:gs>
              <a:gs pos="100000">
                <a:srgbClr val="FF0000"/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PGF</a:t>
            </a:r>
            <a:endParaRPr lang="en-CA" dirty="0"/>
          </a:p>
        </p:txBody>
      </p:sp>
      <p:sp>
        <p:nvSpPr>
          <p:cNvPr id="32" name="Cylindre 31"/>
          <p:cNvSpPr/>
          <p:nvPr/>
        </p:nvSpPr>
        <p:spPr>
          <a:xfrm>
            <a:off x="9677401" y="1022839"/>
            <a:ext cx="1143000" cy="1248508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PDSO</a:t>
            </a:r>
            <a:endParaRPr lang="en-CA" dirty="0"/>
          </a:p>
        </p:txBody>
      </p:sp>
      <p:cxnSp>
        <p:nvCxnSpPr>
          <p:cNvPr id="33" name="Connecteur en angle 32"/>
          <p:cNvCxnSpPr>
            <a:stCxn id="32" idx="2"/>
            <a:endCxn id="29" idx="1"/>
          </p:cNvCxnSpPr>
          <p:nvPr/>
        </p:nvCxnSpPr>
        <p:spPr>
          <a:xfrm rot="10800000" flipV="1">
            <a:off x="7863255" y="1647092"/>
            <a:ext cx="1814146" cy="779583"/>
          </a:xfrm>
          <a:prstGeom prst="bentConnector2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en angle 37"/>
          <p:cNvCxnSpPr>
            <a:stCxn id="29" idx="4"/>
          </p:cNvCxnSpPr>
          <p:nvPr/>
        </p:nvCxnSpPr>
        <p:spPr>
          <a:xfrm>
            <a:off x="8434755" y="3050930"/>
            <a:ext cx="2385646" cy="12699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en angle 38"/>
          <p:cNvCxnSpPr>
            <a:stCxn id="27" idx="2"/>
          </p:cNvCxnSpPr>
          <p:nvPr/>
        </p:nvCxnSpPr>
        <p:spPr>
          <a:xfrm rot="16200000" flipH="1">
            <a:off x="6006145" y="702384"/>
            <a:ext cx="1252375" cy="7233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27" idx="3"/>
            <a:endCxn id="29" idx="2"/>
          </p:cNvCxnSpPr>
          <p:nvPr/>
        </p:nvCxnSpPr>
        <p:spPr>
          <a:xfrm>
            <a:off x="3845171" y="3050928"/>
            <a:ext cx="34465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4422861" y="2805358"/>
            <a:ext cx="3059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XML</a:t>
            </a:r>
          </a:p>
          <a:p>
            <a:pPr algn="ctr"/>
            <a:r>
              <a:rPr lang="fr-CA" sz="1400" dirty="0" smtClean="0"/>
              <a:t>PNAH ISO 19115:2003</a:t>
            </a:r>
            <a:endParaRPr lang="en-CA" sz="1400" dirty="0"/>
          </a:p>
        </p:txBody>
      </p:sp>
      <p:cxnSp>
        <p:nvCxnSpPr>
          <p:cNvPr id="45" name="Connecteur droit avec flèche 44"/>
          <p:cNvCxnSpPr>
            <a:stCxn id="26" idx="4"/>
            <a:endCxn id="27" idx="1"/>
          </p:cNvCxnSpPr>
          <p:nvPr/>
        </p:nvCxnSpPr>
        <p:spPr>
          <a:xfrm flipV="1">
            <a:off x="1691263" y="3050928"/>
            <a:ext cx="495093" cy="18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8323468" y="2803203"/>
            <a:ext cx="2643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JSON</a:t>
            </a:r>
          </a:p>
          <a:p>
            <a:pPr algn="ctr"/>
            <a:r>
              <a:rPr lang="fr-CA" sz="1400" dirty="0"/>
              <a:t>CKAN-</a:t>
            </a:r>
            <a:r>
              <a:rPr lang="fr-CA" sz="1400" dirty="0" err="1"/>
              <a:t>extCA</a:t>
            </a:r>
            <a:endParaRPr lang="en-CA" sz="1400" dirty="0"/>
          </a:p>
        </p:txBody>
      </p:sp>
      <p:sp>
        <p:nvSpPr>
          <p:cNvPr id="47" name="ZoneTexte 46"/>
          <p:cNvSpPr txBox="1"/>
          <p:nvPr/>
        </p:nvSpPr>
        <p:spPr>
          <a:xfrm>
            <a:off x="3789815" y="2774581"/>
            <a:ext cx="63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 smtClean="0"/>
              <a:t>Geo</a:t>
            </a:r>
            <a:endParaRPr lang="en-CA" dirty="0"/>
          </a:p>
        </p:txBody>
      </p:sp>
      <p:sp>
        <p:nvSpPr>
          <p:cNvPr id="48" name="ZoneTexte 47"/>
          <p:cNvSpPr txBox="1"/>
          <p:nvPr/>
        </p:nvSpPr>
        <p:spPr>
          <a:xfrm>
            <a:off x="3024065" y="3675184"/>
            <a:ext cx="115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Non </a:t>
            </a:r>
            <a:r>
              <a:rPr lang="fr-CA" dirty="0" err="1" smtClean="0"/>
              <a:t>Geo</a:t>
            </a:r>
            <a:endParaRPr lang="en-CA" dirty="0"/>
          </a:p>
        </p:txBody>
      </p:sp>
      <p:sp>
        <p:nvSpPr>
          <p:cNvPr id="49" name="ZoneTexte 48"/>
          <p:cNvSpPr txBox="1"/>
          <p:nvPr/>
        </p:nvSpPr>
        <p:spPr>
          <a:xfrm>
            <a:off x="4630946" y="4467878"/>
            <a:ext cx="2643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JSON</a:t>
            </a:r>
          </a:p>
          <a:p>
            <a:pPr algn="ctr"/>
            <a:r>
              <a:rPr lang="fr-CA" sz="1400" dirty="0"/>
              <a:t>CKAN-</a:t>
            </a:r>
            <a:r>
              <a:rPr lang="fr-CA" sz="1400" dirty="0" err="1"/>
              <a:t>extCA</a:t>
            </a:r>
            <a:endParaRPr lang="en-CA" sz="1400" dirty="0"/>
          </a:p>
        </p:txBody>
      </p:sp>
      <p:sp>
        <p:nvSpPr>
          <p:cNvPr id="50" name="ZoneTexte 49"/>
          <p:cNvSpPr txBox="1"/>
          <p:nvPr/>
        </p:nvSpPr>
        <p:spPr>
          <a:xfrm rot="5400000">
            <a:off x="9819902" y="3467716"/>
            <a:ext cx="201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Collection:</a:t>
            </a:r>
          </a:p>
          <a:p>
            <a:pPr algn="ctr"/>
            <a:r>
              <a:rPr lang="fr-CA" sz="1400" dirty="0" smtClean="0"/>
              <a:t>Cartes ouvertes</a:t>
            </a:r>
            <a:endParaRPr lang="en-CA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8323468" y="4666024"/>
            <a:ext cx="201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Collection:</a:t>
            </a:r>
          </a:p>
          <a:p>
            <a:pPr algn="ctr"/>
            <a:r>
              <a:rPr lang="fr-CA" sz="1400" dirty="0" smtClean="0"/>
              <a:t>Données fédérées</a:t>
            </a:r>
            <a:endParaRPr lang="en-CA" sz="1400" dirty="0"/>
          </a:p>
        </p:txBody>
      </p:sp>
      <p:sp>
        <p:nvSpPr>
          <p:cNvPr id="52" name="Bouton d’action : Suivant 51">
            <a:hlinkClick r:id="" action="ppaction://noaction" highlightClick="1"/>
          </p:cNvPr>
          <p:cNvSpPr/>
          <p:nvPr/>
        </p:nvSpPr>
        <p:spPr>
          <a:xfrm>
            <a:off x="9178889" y="2800440"/>
            <a:ext cx="155409" cy="23592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Bouton d’action : Suivant 52">
            <a:hlinkClick r:id="" action="ppaction://noaction" highlightClick="1"/>
          </p:cNvPr>
          <p:cNvSpPr/>
          <p:nvPr/>
        </p:nvSpPr>
        <p:spPr>
          <a:xfrm>
            <a:off x="8245763" y="1369409"/>
            <a:ext cx="155409" cy="23592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ZoneTexte 53"/>
          <p:cNvSpPr txBox="1"/>
          <p:nvPr/>
        </p:nvSpPr>
        <p:spPr>
          <a:xfrm rot="19745294">
            <a:off x="-120813" y="2283889"/>
            <a:ext cx="145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Métadonnées</a:t>
            </a:r>
            <a:endParaRPr lang="en-CA" dirty="0"/>
          </a:p>
        </p:txBody>
      </p:sp>
      <p:sp>
        <p:nvSpPr>
          <p:cNvPr id="55" name="Cylindre 54"/>
          <p:cNvSpPr/>
          <p:nvPr/>
        </p:nvSpPr>
        <p:spPr>
          <a:xfrm>
            <a:off x="10248901" y="4320887"/>
            <a:ext cx="1143000" cy="1248508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Canada ouvert</a:t>
            </a:r>
            <a:endParaRPr lang="en-CA" dirty="0"/>
          </a:p>
        </p:txBody>
      </p:sp>
      <p:sp>
        <p:nvSpPr>
          <p:cNvPr id="9" name="ZoneTexte 8"/>
          <p:cNvSpPr txBox="1"/>
          <p:nvPr/>
        </p:nvSpPr>
        <p:spPr>
          <a:xfrm>
            <a:off x="600335" y="4923064"/>
            <a:ext cx="1260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>
                <a:solidFill>
                  <a:srgbClr val="FF0000"/>
                </a:solidFill>
              </a:rPr>
              <a:t>GCNET</a:t>
            </a:r>
          </a:p>
          <a:p>
            <a:r>
              <a:rPr lang="fr-CA" dirty="0" smtClean="0">
                <a:solidFill>
                  <a:schemeClr val="accent6"/>
                </a:solidFill>
              </a:rPr>
              <a:t>Internet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7605349" y="1406224"/>
            <a:ext cx="2643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JSON</a:t>
            </a:r>
          </a:p>
          <a:p>
            <a:pPr algn="ctr"/>
            <a:r>
              <a:rPr lang="fr-CA" sz="1400" dirty="0" err="1" smtClean="0"/>
              <a:t>GeoDCAT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72899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44"/>
    </mc:Choice>
    <mc:Fallback xmlns="">
      <p:transition spd="slow" advTm="7864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7</a:t>
            </a:fld>
            <a:endParaRPr lang="en-US"/>
          </a:p>
        </p:txBody>
      </p:sp>
      <p:sp>
        <p:nvSpPr>
          <p:cNvPr id="69" name="Rectangle 68"/>
          <p:cNvSpPr/>
          <p:nvPr/>
        </p:nvSpPr>
        <p:spPr>
          <a:xfrm rot="19596946">
            <a:off x="7108764" y="1578457"/>
            <a:ext cx="1650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PNAH-</a:t>
            </a:r>
          </a:p>
          <a:p>
            <a:r>
              <a:rPr lang="fr-CA" dirty="0" smtClean="0"/>
              <a:t>ISO19115:2003</a:t>
            </a:r>
            <a:endParaRPr lang="fr-CA" dirty="0"/>
          </a:p>
        </p:txBody>
      </p:sp>
      <p:sp>
        <p:nvSpPr>
          <p:cNvPr id="38" name="Titre 1"/>
          <p:cNvSpPr>
            <a:spLocks noGrp="1"/>
          </p:cNvSpPr>
          <p:nvPr>
            <p:ph type="title"/>
          </p:nvPr>
        </p:nvSpPr>
        <p:spPr>
          <a:xfrm>
            <a:off x="465666" y="256555"/>
            <a:ext cx="11269133" cy="624253"/>
          </a:xfrm>
        </p:spPr>
        <p:txBody>
          <a:bodyPr>
            <a:normAutofit fontScale="90000"/>
          </a:bodyPr>
          <a:lstStyle/>
          <a:p>
            <a:pPr algn="ctr"/>
            <a:r>
              <a:rPr lang="fr-CA" noProof="0" dirty="0" smtClean="0"/>
              <a:t>Processus</a:t>
            </a:r>
            <a:endParaRPr lang="fr-CA" noProof="0" dirty="0"/>
          </a:p>
        </p:txBody>
      </p:sp>
      <p:cxnSp>
        <p:nvCxnSpPr>
          <p:cNvPr id="39" name="Google Shape;307;p34"/>
          <p:cNvCxnSpPr/>
          <p:nvPr/>
        </p:nvCxnSpPr>
        <p:spPr>
          <a:xfrm flipV="1">
            <a:off x="5123797" y="1273252"/>
            <a:ext cx="1944404" cy="622"/>
          </a:xfrm>
          <a:prstGeom prst="straightConnector1">
            <a:avLst/>
          </a:prstGeom>
          <a:ln w="57150">
            <a:headEnd type="none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4440116" y="2778123"/>
            <a:ext cx="571499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Meta</a:t>
            </a:r>
            <a:endParaRPr lang="en-CA" sz="1400" dirty="0"/>
          </a:p>
        </p:txBody>
      </p:sp>
      <p:sp>
        <p:nvSpPr>
          <p:cNvPr id="41" name="Cylindre 40"/>
          <p:cNvSpPr/>
          <p:nvPr/>
        </p:nvSpPr>
        <p:spPr>
          <a:xfrm>
            <a:off x="871386" y="2132020"/>
            <a:ext cx="1494679" cy="13815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Provinces</a:t>
            </a:r>
          </a:p>
          <a:p>
            <a:pPr algn="ctr"/>
            <a:r>
              <a:rPr lang="fr-CA" dirty="0" smtClean="0"/>
              <a:t>Territoires</a:t>
            </a:r>
          </a:p>
          <a:p>
            <a:pPr algn="ctr"/>
            <a:r>
              <a:rPr lang="fr-CA" dirty="0" smtClean="0"/>
              <a:t>Municipalités</a:t>
            </a:r>
            <a:endParaRPr lang="en-CA" dirty="0"/>
          </a:p>
        </p:txBody>
      </p:sp>
      <p:sp>
        <p:nvSpPr>
          <p:cNvPr id="42" name="ZoneTexte 41"/>
          <p:cNvSpPr txBox="1"/>
          <p:nvPr/>
        </p:nvSpPr>
        <p:spPr>
          <a:xfrm>
            <a:off x="307730" y="3600546"/>
            <a:ext cx="2426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Un portail/un modèle</a:t>
            </a:r>
          </a:p>
          <a:p>
            <a:endParaRPr lang="fr-CA" dirty="0" smtClean="0"/>
          </a:p>
          <a:p>
            <a:r>
              <a:rPr lang="fr-CA" dirty="0" smtClean="0"/>
              <a:t>Différentes technologies </a:t>
            </a:r>
            <a:r>
              <a:rPr lang="en-CA" dirty="0" smtClean="0"/>
              <a:t>(CKAN, </a:t>
            </a:r>
            <a:r>
              <a:rPr lang="en-CA" dirty="0" err="1" smtClean="0"/>
              <a:t>DKAN,Socrata</a:t>
            </a:r>
            <a:r>
              <a:rPr lang="en-CA" dirty="0" smtClean="0"/>
              <a:t>,…)</a:t>
            </a:r>
            <a:endParaRPr lang="fr-CA" dirty="0" smtClean="0"/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4" b="18661"/>
          <a:stretch/>
        </p:blipFill>
        <p:spPr>
          <a:xfrm>
            <a:off x="4725864" y="5708774"/>
            <a:ext cx="689355" cy="409113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 rot="5400000">
            <a:off x="3275772" y="2040370"/>
            <a:ext cx="4167195" cy="312035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 52"/>
          <p:cNvSpPr/>
          <p:nvPr/>
        </p:nvSpPr>
        <p:spPr>
          <a:xfrm>
            <a:off x="4404109" y="1979321"/>
            <a:ext cx="2510157" cy="45762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>
                <a:solidFill>
                  <a:schemeClr val="tx1"/>
                </a:solidFill>
              </a:rPr>
              <a:t>Filtrage Licence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405079" y="2436944"/>
            <a:ext cx="2509187" cy="71795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A" dirty="0" smtClean="0">
                <a:solidFill>
                  <a:schemeClr val="tx1"/>
                </a:solidFill>
              </a:rPr>
              <a:t>Géo vs non-géo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398434" y="4106395"/>
            <a:ext cx="2509188" cy="77113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>
                <a:solidFill>
                  <a:schemeClr val="tx1"/>
                </a:solidFill>
              </a:rPr>
              <a:t>Delta</a:t>
            </a:r>
          </a:p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396450" y="4877529"/>
            <a:ext cx="2523096" cy="79782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>
                <a:solidFill>
                  <a:schemeClr val="tx1"/>
                </a:solidFill>
              </a:rPr>
              <a:t>Traduction </a:t>
            </a:r>
          </a:p>
          <a:p>
            <a:pPr algn="ctr"/>
            <a:r>
              <a:rPr lang="fr-CA" sz="1400" dirty="0" err="1" smtClean="0">
                <a:solidFill>
                  <a:schemeClr val="tx1"/>
                </a:solidFill>
              </a:rPr>
              <a:t>en</a:t>
            </a:r>
            <a:r>
              <a:rPr lang="fr-CA" sz="14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fr</a:t>
            </a:r>
            <a:r>
              <a:rPr lang="fr-CA" sz="1400" dirty="0" smtClean="0">
                <a:solidFill>
                  <a:schemeClr val="tx1"/>
                </a:solidFill>
                <a:sym typeface="Wingdings" panose="05000000000000000000" pitchFamily="2" charset="2"/>
              </a:rPr>
              <a:t> / </a:t>
            </a:r>
            <a:r>
              <a:rPr lang="fr-CA" sz="14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fren</a:t>
            </a:r>
            <a:endParaRPr lang="fr-CA" sz="14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756" y="5733910"/>
            <a:ext cx="546422" cy="331869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4405078" y="1531988"/>
            <a:ext cx="2509188" cy="44733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>
                <a:solidFill>
                  <a:schemeClr val="tx1"/>
                </a:solidFill>
              </a:rPr>
              <a:t>Modèle de travail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404109" y="3162249"/>
            <a:ext cx="2505497" cy="94704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A" dirty="0" smtClean="0">
                <a:solidFill>
                  <a:schemeClr val="tx1"/>
                </a:solidFill>
              </a:rPr>
              <a:t>Modèle unilingue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6" name="Flèche vers le bas 65"/>
          <p:cNvSpPr/>
          <p:nvPr/>
        </p:nvSpPr>
        <p:spPr>
          <a:xfrm>
            <a:off x="3974123" y="1874639"/>
            <a:ext cx="254977" cy="3218507"/>
          </a:xfrm>
          <a:prstGeom prst="downArrow">
            <a:avLst/>
          </a:prstGeom>
          <a:gradFill>
            <a:gsLst>
              <a:gs pos="33000">
                <a:srgbClr val="FF0000"/>
              </a:gs>
              <a:gs pos="52000">
                <a:schemeClr val="accent6"/>
              </a:gs>
              <a:gs pos="10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ZoneTexte 66"/>
          <p:cNvSpPr txBox="1"/>
          <p:nvPr/>
        </p:nvSpPr>
        <p:spPr>
          <a:xfrm>
            <a:off x="5011615" y="2778123"/>
            <a:ext cx="729762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Format</a:t>
            </a:r>
            <a:endParaRPr lang="en-CA" sz="1400" dirty="0"/>
          </a:p>
        </p:txBody>
      </p:sp>
      <p:sp>
        <p:nvSpPr>
          <p:cNvPr id="71" name="ZoneTexte 70"/>
          <p:cNvSpPr txBox="1"/>
          <p:nvPr/>
        </p:nvSpPr>
        <p:spPr>
          <a:xfrm>
            <a:off x="5741377" y="2778123"/>
            <a:ext cx="571499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Type</a:t>
            </a:r>
            <a:endParaRPr lang="en-CA" sz="1400" dirty="0"/>
          </a:p>
        </p:txBody>
      </p:sp>
      <p:sp>
        <p:nvSpPr>
          <p:cNvPr id="72" name="ZoneTexte 71"/>
          <p:cNvSpPr txBox="1"/>
          <p:nvPr/>
        </p:nvSpPr>
        <p:spPr>
          <a:xfrm>
            <a:off x="6312875" y="2778976"/>
            <a:ext cx="571499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ID</a:t>
            </a:r>
            <a:endParaRPr lang="en-CA" sz="1400" dirty="0"/>
          </a:p>
        </p:txBody>
      </p:sp>
      <p:sp>
        <p:nvSpPr>
          <p:cNvPr id="73" name="ZoneTexte 72"/>
          <p:cNvSpPr txBox="1"/>
          <p:nvPr/>
        </p:nvSpPr>
        <p:spPr>
          <a:xfrm>
            <a:off x="4472453" y="4528385"/>
            <a:ext cx="409776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+</a:t>
            </a:r>
            <a:endParaRPr lang="en-CA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5942186" y="4534284"/>
            <a:ext cx="383038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-</a:t>
            </a:r>
            <a:endParaRPr lang="en-CA" sz="1400" dirty="0"/>
          </a:p>
        </p:txBody>
      </p:sp>
      <p:sp>
        <p:nvSpPr>
          <p:cNvPr id="75" name="ZoneTexte 74"/>
          <p:cNvSpPr txBox="1"/>
          <p:nvPr/>
        </p:nvSpPr>
        <p:spPr>
          <a:xfrm>
            <a:off x="4876221" y="4525492"/>
            <a:ext cx="620998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MAJ</a:t>
            </a:r>
            <a:endParaRPr lang="en-CA" sz="1400" dirty="0"/>
          </a:p>
        </p:txBody>
      </p:sp>
      <p:sp>
        <p:nvSpPr>
          <p:cNvPr id="76" name="ZoneTexte 75"/>
          <p:cNvSpPr txBox="1"/>
          <p:nvPr/>
        </p:nvSpPr>
        <p:spPr>
          <a:xfrm>
            <a:off x="4472453" y="3510336"/>
            <a:ext cx="936553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1400" dirty="0" err="1" smtClean="0"/>
              <a:t>Geo</a:t>
            </a:r>
            <a:endParaRPr lang="fr-CA" sz="1400" dirty="0" smtClean="0"/>
          </a:p>
          <a:p>
            <a:pPr algn="ctr"/>
            <a:r>
              <a:rPr lang="fr-CA" sz="1400" dirty="0" smtClean="0"/>
              <a:t>PNAH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5565810" y="3513551"/>
            <a:ext cx="1267646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Non </a:t>
            </a:r>
            <a:r>
              <a:rPr lang="fr-CA" sz="1400" dirty="0" err="1" smtClean="0"/>
              <a:t>Geo</a:t>
            </a:r>
            <a:endParaRPr lang="fr-CA" sz="1400" dirty="0" smtClean="0"/>
          </a:p>
          <a:p>
            <a:pPr algn="ctr"/>
            <a:r>
              <a:rPr lang="fr-CA" sz="1400" dirty="0" smtClean="0"/>
              <a:t>CKAN-</a:t>
            </a:r>
            <a:r>
              <a:rPr lang="fr-CA" sz="1400" dirty="0" err="1" smtClean="0"/>
              <a:t>extCA</a:t>
            </a:r>
            <a:endParaRPr lang="en-CA" sz="1400" dirty="0"/>
          </a:p>
        </p:txBody>
      </p:sp>
      <p:sp>
        <p:nvSpPr>
          <p:cNvPr id="78" name="ZoneTexte 77"/>
          <p:cNvSpPr txBox="1"/>
          <p:nvPr/>
        </p:nvSpPr>
        <p:spPr>
          <a:xfrm>
            <a:off x="6321963" y="4537177"/>
            <a:ext cx="383038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Ø</a:t>
            </a:r>
            <a:endParaRPr lang="en-CA" sz="1400" dirty="0"/>
          </a:p>
        </p:txBody>
      </p:sp>
      <p:sp>
        <p:nvSpPr>
          <p:cNvPr id="79" name="Flèche droite 78"/>
          <p:cNvSpPr/>
          <p:nvPr/>
        </p:nvSpPr>
        <p:spPr>
          <a:xfrm>
            <a:off x="2734407" y="2728610"/>
            <a:ext cx="606670" cy="357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Flèche droite 79"/>
          <p:cNvSpPr/>
          <p:nvPr/>
        </p:nvSpPr>
        <p:spPr>
          <a:xfrm>
            <a:off x="7163665" y="2920163"/>
            <a:ext cx="606670" cy="357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1" name="Image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332" y="3358514"/>
            <a:ext cx="648711" cy="648711"/>
          </a:xfrm>
          <a:prstGeom prst="rect">
            <a:avLst/>
          </a:prstGeom>
        </p:spPr>
      </p:pic>
      <p:pic>
        <p:nvPicPr>
          <p:cNvPr id="82" name="Image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82" y="2040872"/>
            <a:ext cx="661174" cy="606669"/>
          </a:xfrm>
          <a:prstGeom prst="rect">
            <a:avLst/>
          </a:prstGeom>
        </p:spPr>
      </p:pic>
      <p:sp>
        <p:nvSpPr>
          <p:cNvPr id="83" name="ZoneTexte 82"/>
          <p:cNvSpPr txBox="1"/>
          <p:nvPr/>
        </p:nvSpPr>
        <p:spPr>
          <a:xfrm>
            <a:off x="8872344" y="1979321"/>
            <a:ext cx="195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Contenu </a:t>
            </a:r>
            <a:r>
              <a:rPr lang="fr-CA" dirty="0" err="1" smtClean="0"/>
              <a:t>geo</a:t>
            </a:r>
            <a:endParaRPr lang="fr-CA" dirty="0" smtClean="0"/>
          </a:p>
          <a:p>
            <a:r>
              <a:rPr lang="fr-CA" dirty="0" smtClean="0"/>
              <a:t>Insert/Update</a:t>
            </a:r>
            <a:endParaRPr lang="en-CA" dirty="0"/>
          </a:p>
        </p:txBody>
      </p:sp>
      <p:sp>
        <p:nvSpPr>
          <p:cNvPr id="84" name="ZoneTexte 83"/>
          <p:cNvSpPr txBox="1"/>
          <p:nvPr/>
        </p:nvSpPr>
        <p:spPr>
          <a:xfrm>
            <a:off x="8872343" y="3360894"/>
            <a:ext cx="1810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Contenu non-</a:t>
            </a:r>
            <a:r>
              <a:rPr lang="fr-CA" dirty="0" err="1" smtClean="0"/>
              <a:t>geo</a:t>
            </a:r>
            <a:endParaRPr lang="fr-CA" dirty="0" smtClean="0"/>
          </a:p>
          <a:p>
            <a:r>
              <a:rPr lang="fr-CA" dirty="0" smtClean="0"/>
              <a:t>Insert/Update</a:t>
            </a:r>
            <a:endParaRPr lang="en-CA" dirty="0"/>
          </a:p>
        </p:txBody>
      </p:sp>
      <p:sp>
        <p:nvSpPr>
          <p:cNvPr id="85" name="ZoneTexte 84"/>
          <p:cNvSpPr txBox="1"/>
          <p:nvPr/>
        </p:nvSpPr>
        <p:spPr>
          <a:xfrm>
            <a:off x="8872344" y="4557143"/>
            <a:ext cx="2083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Rapport exécution</a:t>
            </a:r>
          </a:p>
          <a:p>
            <a:r>
              <a:rPr lang="fr-CA" dirty="0" err="1" smtClean="0"/>
              <a:t>Delete</a:t>
            </a:r>
            <a:endParaRPr lang="fr-CA" dirty="0" smtClean="0"/>
          </a:p>
          <a:p>
            <a:r>
              <a:rPr lang="fr-CA" dirty="0" smtClean="0"/>
              <a:t>Config à mettre à jour</a:t>
            </a:r>
            <a:endParaRPr lang="en-CA" dirty="0"/>
          </a:p>
        </p:txBody>
      </p:sp>
      <p:pic>
        <p:nvPicPr>
          <p:cNvPr id="86" name="Imag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28" y="4540389"/>
            <a:ext cx="920118" cy="920118"/>
          </a:xfrm>
          <a:prstGeom prst="rect">
            <a:avLst/>
          </a:prstGeom>
        </p:spPr>
      </p:pic>
      <p:pic>
        <p:nvPicPr>
          <p:cNvPr id="87" name="Image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3776" y="5708774"/>
            <a:ext cx="520208" cy="496251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 rot="19509612">
            <a:off x="7089446" y="31738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dirty="0"/>
              <a:t>CKAN-</a:t>
            </a:r>
            <a:r>
              <a:rPr lang="fr-CA" dirty="0" err="1"/>
              <a:t>extCA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893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6"/>
    </mc:Choice>
    <mc:Fallback xmlns="">
      <p:transition spd="slow" advTm="8639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CA" dirty="0" smtClean="0"/>
              <a:t>PGF</a:t>
            </a:r>
          </a:p>
          <a:p>
            <a:pPr lvl="1"/>
            <a:r>
              <a:rPr lang="fr-CA" dirty="0"/>
              <a:t>Outil de moissonnage </a:t>
            </a:r>
            <a:r>
              <a:rPr lang="fr-CA" dirty="0" smtClean="0"/>
              <a:t>du catalogue (</a:t>
            </a:r>
            <a:r>
              <a:rPr lang="fr-CA" dirty="0" err="1" smtClean="0"/>
              <a:t>Geonetwork</a:t>
            </a:r>
            <a:r>
              <a:rPr lang="fr-CA" dirty="0" smtClean="0"/>
              <a:t>)  </a:t>
            </a:r>
            <a:endParaRPr lang="fr-CA" dirty="0"/>
          </a:p>
          <a:p>
            <a:pPr lvl="2"/>
            <a:r>
              <a:rPr lang="fr-CA" dirty="0" smtClean="0"/>
              <a:t>Connexion OGC-WCS (</a:t>
            </a:r>
            <a:r>
              <a:rPr lang="fr-CA" dirty="0" err="1" smtClean="0"/>
              <a:t>PyCSW</a:t>
            </a:r>
            <a:r>
              <a:rPr lang="fr-CA" dirty="0" smtClean="0"/>
              <a:t>) </a:t>
            </a:r>
          </a:p>
          <a:p>
            <a:pPr lvl="2"/>
            <a:r>
              <a:rPr lang="fr-CA" dirty="0" smtClean="0"/>
              <a:t>Peut lire des données hors réseau</a:t>
            </a:r>
          </a:p>
          <a:p>
            <a:pPr lvl="2"/>
            <a:r>
              <a:rPr lang="fr-CA" dirty="0" smtClean="0"/>
              <a:t>Ne fonctionne pas encore mais ça s’en vient</a:t>
            </a:r>
          </a:p>
          <a:p>
            <a:pPr lvl="1"/>
            <a:endParaRPr lang="fr-CA" dirty="0" smtClean="0"/>
          </a:p>
          <a:p>
            <a:pPr lvl="1"/>
            <a:r>
              <a:rPr lang="fr-CA" dirty="0" smtClean="0"/>
              <a:t>Chargement manuel (outil par lot) </a:t>
            </a:r>
          </a:p>
          <a:p>
            <a:pPr lvl="2"/>
            <a:r>
              <a:rPr lang="fr-CA" dirty="0" smtClean="0"/>
              <a:t>Interface </a:t>
            </a:r>
            <a:r>
              <a:rPr lang="fr-CA" dirty="0"/>
              <a:t>FGP</a:t>
            </a:r>
          </a:p>
          <a:p>
            <a:pPr lvl="2"/>
            <a:r>
              <a:rPr lang="fr-CA" dirty="0" smtClean="0"/>
              <a:t>Un lot de 10 (ok), mais pas 1000 </a:t>
            </a:r>
          </a:p>
          <a:p>
            <a:pPr lvl="2"/>
            <a:r>
              <a:rPr lang="fr-CA" dirty="0" smtClean="0"/>
              <a:t>Monitoring difficile</a:t>
            </a:r>
            <a:endParaRPr lang="fr-CA" dirty="0"/>
          </a:p>
          <a:p>
            <a:pPr lvl="1"/>
            <a:endParaRPr lang="fr-CA" dirty="0" smtClean="0"/>
          </a:p>
          <a:p>
            <a:pPr lvl="1"/>
            <a:r>
              <a:rPr lang="fr-CA" dirty="0" smtClean="0"/>
              <a:t>Chargement manuel </a:t>
            </a:r>
            <a:r>
              <a:rPr lang="fr-CA" dirty="0" err="1" smtClean="0"/>
              <a:t>batché</a:t>
            </a:r>
            <a:endParaRPr lang="fr-CA" dirty="0" smtClean="0"/>
          </a:p>
          <a:p>
            <a:pPr lvl="2"/>
            <a:r>
              <a:rPr lang="fr-CA" dirty="0"/>
              <a:t>Source dans le </a:t>
            </a:r>
            <a:r>
              <a:rPr lang="fr-CA" dirty="0" smtClean="0"/>
              <a:t>GCNET</a:t>
            </a:r>
          </a:p>
          <a:p>
            <a:pPr lvl="2"/>
            <a:r>
              <a:rPr lang="fr-CA" dirty="0" smtClean="0"/>
              <a:t>Appel en série (</a:t>
            </a:r>
            <a:r>
              <a:rPr lang="fr-CA" dirty="0" err="1" smtClean="0"/>
              <a:t>Upload</a:t>
            </a:r>
            <a:r>
              <a:rPr lang="fr-CA" dirty="0" smtClean="0"/>
              <a:t>, </a:t>
            </a:r>
            <a:r>
              <a:rPr lang="fr-CA" dirty="0" err="1" smtClean="0"/>
              <a:t>publish</a:t>
            </a:r>
            <a:r>
              <a:rPr lang="fr-CA" dirty="0" smtClean="0"/>
              <a:t> </a:t>
            </a:r>
            <a:r>
              <a:rPr lang="fr-CA" dirty="0" err="1" smtClean="0"/>
              <a:t>request</a:t>
            </a:r>
            <a:r>
              <a:rPr lang="fr-CA" dirty="0" smtClean="0"/>
              <a:t> ,</a:t>
            </a:r>
            <a:r>
              <a:rPr lang="fr-CA" dirty="0" err="1" smtClean="0"/>
              <a:t>approve</a:t>
            </a:r>
            <a:r>
              <a:rPr lang="fr-CA" dirty="0" smtClean="0"/>
              <a:t>)</a:t>
            </a:r>
          </a:p>
          <a:p>
            <a:pPr lvl="2"/>
            <a:r>
              <a:rPr lang="fr-CA" dirty="0" smtClean="0"/>
              <a:t>Difficile sur le catalogue</a:t>
            </a:r>
          </a:p>
          <a:p>
            <a:pPr lvl="2"/>
            <a:r>
              <a:rPr lang="fr-CA" dirty="0" smtClean="0"/>
              <a:t>Long mais ça marche</a:t>
            </a:r>
          </a:p>
          <a:p>
            <a:pPr lvl="1"/>
            <a:endParaRPr lang="fr-CA" dirty="0"/>
          </a:p>
          <a:p>
            <a:pPr marL="287338" lvl="1" indent="0">
              <a:buNone/>
            </a:pPr>
            <a:endParaRPr lang="fr-CA" dirty="0"/>
          </a:p>
          <a:p>
            <a:r>
              <a:rPr lang="fr-CA" dirty="0" smtClean="0"/>
              <a:t>Canada Ouvert</a:t>
            </a:r>
          </a:p>
          <a:p>
            <a:pPr lvl="1"/>
            <a:r>
              <a:rPr lang="fr-CA" dirty="0" smtClean="0"/>
              <a:t>CKAN-API (python)</a:t>
            </a:r>
          </a:p>
          <a:p>
            <a:pPr lvl="1"/>
            <a:r>
              <a:rPr lang="fr-CA" dirty="0" smtClean="0"/>
              <a:t>Problème de connexion FME Server/ Canada Ouvert-stage</a:t>
            </a:r>
            <a:endParaRPr lang="en-CA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Transactions PGF et Canada Ouvert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8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14385" r="14999"/>
          <a:stretch/>
        </p:blipFill>
        <p:spPr>
          <a:xfrm>
            <a:off x="4919870" y="1288073"/>
            <a:ext cx="6907695" cy="485335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200" y="79513"/>
            <a:ext cx="5332726" cy="43135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559" y="3207505"/>
            <a:ext cx="6214675" cy="350424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6"/>
          <a:srcRect l="13130" r="7521"/>
          <a:stretch/>
        </p:blipFill>
        <p:spPr>
          <a:xfrm>
            <a:off x="510472" y="3343484"/>
            <a:ext cx="5429087" cy="376976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7"/>
          <a:srcRect r="23516"/>
          <a:stretch/>
        </p:blipFill>
        <p:spPr>
          <a:xfrm>
            <a:off x="1014282" y="1387352"/>
            <a:ext cx="10582691" cy="183618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126" y="3092909"/>
            <a:ext cx="1938056" cy="170235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74502">
            <a:off x="701375" y="84004"/>
            <a:ext cx="813206" cy="256203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8973" y="3170025"/>
            <a:ext cx="3886742" cy="299126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8973" y="3471652"/>
            <a:ext cx="7156891" cy="32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5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 smtClean="0">
                <a:solidFill>
                  <a:schemeClr val="accent6"/>
                </a:solidFill>
              </a:rPr>
              <a:t>Difficultés rencontrées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CA" noProof="0" dirty="0" smtClean="0"/>
              <a:t>Beaucoup de rotation de personnels</a:t>
            </a:r>
          </a:p>
          <a:p>
            <a:pPr lvl="2"/>
            <a:r>
              <a:rPr lang="fr-CA" dirty="0" smtClean="0"/>
              <a:t>Courbe d’apprentissage non négligeable</a:t>
            </a:r>
          </a:p>
          <a:p>
            <a:pPr lvl="2"/>
            <a:r>
              <a:rPr lang="fr-CA" dirty="0" smtClean="0"/>
              <a:t>Ressource unilingue à distance</a:t>
            </a:r>
          </a:p>
          <a:p>
            <a:pPr lvl="2"/>
            <a:r>
              <a:rPr lang="fr-CA" noProof="0" dirty="0" smtClean="0"/>
              <a:t>Connaissances variables de FME</a:t>
            </a:r>
          </a:p>
          <a:p>
            <a:pPr lvl="1"/>
            <a:r>
              <a:rPr lang="fr-CA" noProof="0" dirty="0" smtClean="0"/>
              <a:t>Complexité du modèle HNAP</a:t>
            </a:r>
          </a:p>
          <a:p>
            <a:pPr lvl="2"/>
            <a:r>
              <a:rPr lang="fr-CA" dirty="0" smtClean="0"/>
              <a:t>Corrélation </a:t>
            </a:r>
            <a:r>
              <a:rPr lang="fr-CA" dirty="0" smtClean="0"/>
              <a:t>difficile (représentation spatiale)</a:t>
            </a:r>
            <a:endParaRPr lang="fr-CA" dirty="0" smtClean="0"/>
          </a:p>
          <a:p>
            <a:pPr lvl="2"/>
            <a:r>
              <a:rPr lang="fr-CA" dirty="0" smtClean="0"/>
              <a:t>Contenu limité (</a:t>
            </a:r>
            <a:r>
              <a:rPr lang="fr-CA" dirty="0" err="1" smtClean="0"/>
              <a:t>e.g</a:t>
            </a:r>
            <a:r>
              <a:rPr lang="fr-CA" dirty="0" smtClean="0"/>
              <a:t>. juridiction, gestion de la traduction)</a:t>
            </a:r>
          </a:p>
          <a:p>
            <a:pPr lvl="1"/>
            <a:r>
              <a:rPr lang="fr-CA" noProof="0" dirty="0" smtClean="0"/>
              <a:t>Standardisation </a:t>
            </a:r>
            <a:r>
              <a:rPr lang="fr-CA" noProof="0" dirty="0" smtClean="0"/>
              <a:t>métadonnée source </a:t>
            </a:r>
            <a:r>
              <a:rPr lang="fr-CA" noProof="0" dirty="0" smtClean="0"/>
              <a:t>variable</a:t>
            </a:r>
          </a:p>
          <a:p>
            <a:pPr lvl="1"/>
            <a:r>
              <a:rPr lang="fr-CA" dirty="0"/>
              <a:t>Capacité du catalogue PGF mise à l’épreuve</a:t>
            </a:r>
          </a:p>
          <a:p>
            <a:pPr marL="287338" lvl="1" indent="0">
              <a:buNone/>
            </a:pPr>
            <a:endParaRPr lang="fr-CA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9</a:t>
            </a:fld>
            <a:endParaRPr lang="en-US"/>
          </a:p>
        </p:txBody>
      </p:sp>
      <p:cxnSp>
        <p:nvCxnSpPr>
          <p:cNvPr id="6" name="Google Shape;307;p34"/>
          <p:cNvCxnSpPr/>
          <p:nvPr/>
        </p:nvCxnSpPr>
        <p:spPr>
          <a:xfrm flipV="1">
            <a:off x="5123797" y="1273252"/>
            <a:ext cx="1944404" cy="622"/>
          </a:xfrm>
          <a:prstGeom prst="straightConnector1">
            <a:avLst/>
          </a:prstGeom>
          <a:ln w="57150">
            <a:headEnd type="none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55" y="1381916"/>
            <a:ext cx="4185959" cy="39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8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05"/>
    </mc:Choice>
    <mc:Fallback xmlns="">
      <p:transition spd="slow" advTm="46105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14.1|1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4485</TotalTime>
  <Words>718</Words>
  <Application>Microsoft Office PowerPoint</Application>
  <PresentationFormat>Grand écran</PresentationFormat>
  <Paragraphs>229</Paragraphs>
  <Slides>12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Times New Roman</vt:lpstr>
      <vt:lpstr>Wingdings</vt:lpstr>
      <vt:lpstr>Office Theme</vt:lpstr>
      <vt:lpstr>Canada Ouvert: Intégration de données ouvertes de multiples juridictions dans un portail unique </vt:lpstr>
      <vt:lpstr>Les artisans du projet</vt:lpstr>
      <vt:lpstr>La donnée est partout</vt:lpstr>
      <vt:lpstr>Les origines </vt:lpstr>
      <vt:lpstr>Paramètres de la recherche fédérée</vt:lpstr>
      <vt:lpstr>Architecture</vt:lpstr>
      <vt:lpstr>Processus</vt:lpstr>
      <vt:lpstr>Transactions PGF et Canada Ouvert</vt:lpstr>
      <vt:lpstr>Difficultés rencontrées</vt:lpstr>
      <vt:lpstr>Le département des miracles a ses limites</vt:lpstr>
      <vt:lpstr>Calendrier des travaux</vt:lpstr>
      <vt:lpstr>Accès aux données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Gariépy, Nicolas</cp:lastModifiedBy>
  <cp:revision>274</cp:revision>
  <dcterms:created xsi:type="dcterms:W3CDTF">2019-08-12T13:09:44Z</dcterms:created>
  <dcterms:modified xsi:type="dcterms:W3CDTF">2021-09-23T17:33:09Z</dcterms:modified>
</cp:coreProperties>
</file>